
<file path=[Content_Types].xml><?xml version="1.0" encoding="utf-8"?>
<Types xmlns="http://schemas.openxmlformats.org/package/2006/content-types">
  <Default Extension="jpg" ContentType="image/jpeg"/>
  <Default Extension="emf" ContentType="image/x-emf"/>
  <Default Extension="jpeg" ContentType="image/jpeg"/>
  <Default Extension="xml" ContentType="application/xml"/>
  <Default Extension="bin" ContentType="application/vnd.openxmlformats-officedocument.oleObject"/>
  <Default Extension="vml" ContentType="application/vnd.openxmlformats-officedocument.vmlDrawing"/>
  <Default Extension="png" ContentType="image/png"/>
  <Default Extension="rels" ContentType="application/vnd.openxmlformats-package.relationships+xml"/>
  <Default Extension="docx" ContentType="application/vnd.openxmlformats-officedocument.wordprocessingml.document"/>
  <Default Extension="wmf" ContentType="image/x-wmf"/>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5" r:id="rId1"/>
  </p:sldMasterIdLst>
  <p:notesMasterIdLst>
    <p:notesMasterId r:id="rId46"/>
  </p:notesMasterIdLst>
  <p:sldIdLst>
    <p:sldId id="314" r:id="rId2"/>
    <p:sldId id="730" r:id="rId3"/>
    <p:sldId id="731" r:id="rId4"/>
    <p:sldId id="732" r:id="rId5"/>
    <p:sldId id="733" r:id="rId6"/>
    <p:sldId id="719" r:id="rId7"/>
    <p:sldId id="735" r:id="rId8"/>
    <p:sldId id="736" r:id="rId9"/>
    <p:sldId id="737" r:id="rId10"/>
    <p:sldId id="738" r:id="rId11"/>
    <p:sldId id="739" r:id="rId12"/>
    <p:sldId id="741" r:id="rId13"/>
    <p:sldId id="698" r:id="rId14"/>
    <p:sldId id="743" r:id="rId15"/>
    <p:sldId id="744" r:id="rId16"/>
    <p:sldId id="745" r:id="rId17"/>
    <p:sldId id="746" r:id="rId18"/>
    <p:sldId id="708" r:id="rId19"/>
    <p:sldId id="330" r:id="rId20"/>
    <p:sldId id="747" r:id="rId21"/>
    <p:sldId id="530" r:id="rId22"/>
    <p:sldId id="695" r:id="rId23"/>
    <p:sldId id="750" r:id="rId24"/>
    <p:sldId id="748" r:id="rId25"/>
    <p:sldId id="749" r:id="rId26"/>
    <p:sldId id="335" r:id="rId27"/>
    <p:sldId id="727" r:id="rId28"/>
    <p:sldId id="337" r:id="rId29"/>
    <p:sldId id="625" r:id="rId30"/>
    <p:sldId id="340" r:id="rId31"/>
    <p:sldId id="627" r:id="rId32"/>
    <p:sldId id="603" r:id="rId33"/>
    <p:sldId id="342" r:id="rId34"/>
    <p:sldId id="707" r:id="rId35"/>
    <p:sldId id="751" r:id="rId36"/>
    <p:sldId id="742" r:id="rId37"/>
    <p:sldId id="682" r:id="rId38"/>
    <p:sldId id="683" r:id="rId39"/>
    <p:sldId id="755" r:id="rId40"/>
    <p:sldId id="756" r:id="rId41"/>
    <p:sldId id="757" r:id="rId42"/>
    <p:sldId id="703" r:id="rId43"/>
    <p:sldId id="752" r:id="rId44"/>
    <p:sldId id="754"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96081"/>
  </p:normalViewPr>
  <p:slideViewPr>
    <p:cSldViewPr>
      <p:cViewPr>
        <p:scale>
          <a:sx n="120" d="100"/>
          <a:sy n="120" d="100"/>
        </p:scale>
        <p:origin x="296" y="56"/>
      </p:cViewPr>
      <p:guideLst>
        <p:guide orient="horz" pos="2160"/>
        <p:guide pos="2880"/>
      </p:guideLst>
    </p:cSldViewPr>
  </p:slideViewPr>
  <p:outlineViewPr>
    <p:cViewPr>
      <p:scale>
        <a:sx n="33" d="100"/>
        <a:sy n="33" d="100"/>
      </p:scale>
      <p:origin x="0" y="-10088"/>
    </p:cViewPr>
  </p:outlineViewPr>
  <p:notesTextViewPr>
    <p:cViewPr>
      <p:scale>
        <a:sx n="1" d="1"/>
        <a:sy n="1" d="1"/>
      </p:scale>
      <p:origin x="0" y="0"/>
    </p:cViewPr>
  </p:notesTextViewPr>
  <p:sorterViewPr>
    <p:cViewPr>
      <p:scale>
        <a:sx n="81" d="100"/>
        <a:sy n="81" d="100"/>
      </p:scale>
      <p:origin x="0" y="-208"/>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A07202-81F8-8A44-83CA-E016C79D87CC}" type="datetimeFigureOut">
              <a:rPr lang="en-US" smtClean="0"/>
              <a:t>1/25/17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67ED9C-5B4F-934A-B5AC-4D8F716B6321}" type="slidenum">
              <a:rPr lang="en-US" smtClean="0"/>
              <a:t>‹#›</a:t>
            </a:fld>
            <a:endParaRPr lang="en-US"/>
          </a:p>
        </p:txBody>
      </p:sp>
    </p:spTree>
    <p:extLst>
      <p:ext uri="{BB962C8B-B14F-4D97-AF65-F5344CB8AC3E}">
        <p14:creationId xmlns:p14="http://schemas.microsoft.com/office/powerpoint/2010/main" val="1187989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17575" y="744538"/>
            <a:ext cx="4962525" cy="3722687"/>
          </a:xfrm>
          <a:ln/>
        </p:spPr>
      </p:sp>
      <p:sp>
        <p:nvSpPr>
          <p:cNvPr id="36866" name="Notes Placeholder 2"/>
          <p:cNvSpPr>
            <a:spLocks noGrp="1"/>
          </p:cNvSpPr>
          <p:nvPr>
            <p:ph type="body" idx="1"/>
          </p:nvPr>
        </p:nvSpPr>
        <p:spPr>
          <a:noFill/>
          <a:ln/>
        </p:spPr>
        <p:txBody>
          <a:bodyPr/>
          <a:lstStyle/>
          <a:p>
            <a:pPr eaLnBrk="1" hangingPunct="1">
              <a:spcBef>
                <a:spcPct val="0"/>
              </a:spcBef>
            </a:pPr>
            <a:endParaRPr lang="en-US" dirty="0" smtClean="0"/>
          </a:p>
        </p:txBody>
      </p:sp>
      <p:sp>
        <p:nvSpPr>
          <p:cNvPr id="36867" name="Slide Number Placeholder 3"/>
          <p:cNvSpPr>
            <a:spLocks noGrp="1"/>
          </p:cNvSpPr>
          <p:nvPr>
            <p:ph type="sldNum" sz="quarter" idx="5"/>
          </p:nvPr>
        </p:nvSpPr>
        <p:spPr>
          <a:xfrm>
            <a:off x="3849690" y="9428242"/>
            <a:ext cx="2946400" cy="496809"/>
          </a:xfrm>
          <a:prstGeom prst="rect">
            <a:avLst/>
          </a:prstGeom>
          <a:noFill/>
        </p:spPr>
        <p:txBody>
          <a:bodyPr/>
          <a:lstStyle/>
          <a:p>
            <a:pPr fontAlgn="base">
              <a:spcBef>
                <a:spcPct val="0"/>
              </a:spcBef>
              <a:spcAft>
                <a:spcPct val="0"/>
              </a:spcAft>
            </a:pPr>
            <a:fld id="{2E77400A-3100-4A93-8BBD-8C732ABD5053}" type="slidenum">
              <a:rPr lang="en-US" sz="1600" b="1" i="1" smtClean="0">
                <a:solidFill>
                  <a:srgbClr val="000000"/>
                </a:solidFill>
                <a:latin typeface="Arial" charset="0"/>
              </a:rPr>
              <a:pPr fontAlgn="base">
                <a:spcBef>
                  <a:spcPct val="0"/>
                </a:spcBef>
                <a:spcAft>
                  <a:spcPct val="0"/>
                </a:spcAft>
              </a:pPr>
              <a:t>1</a:t>
            </a:fld>
            <a:endParaRPr lang="nl-NL" sz="1600" b="1" i="1" smtClean="0">
              <a:solidFill>
                <a:srgbClr val="000000"/>
              </a:solidFill>
              <a:latin typeface="Arial" charset="0"/>
            </a:endParaRPr>
          </a:p>
        </p:txBody>
      </p:sp>
    </p:spTree>
    <p:extLst>
      <p:ext uri="{BB962C8B-B14F-4D97-AF65-F5344CB8AC3E}">
        <p14:creationId xmlns:p14="http://schemas.microsoft.com/office/powerpoint/2010/main" val="1749296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High resolution </a:t>
            </a:r>
            <a:r>
              <a:rPr lang="en-GB" dirty="0" err="1" smtClean="0"/>
              <a:t>color</a:t>
            </a:r>
            <a:r>
              <a:rPr lang="en-GB" dirty="0" smtClean="0"/>
              <a:t> enrichment map for effects of resistant starch on colonic gene expression. The map displays the enriched gene-sets in proximal colon after 2 </a:t>
            </a:r>
            <a:r>
              <a:rPr lang="en-GB" dirty="0" err="1" smtClean="0"/>
              <a:t>wk</a:t>
            </a:r>
            <a:r>
              <a:rPr lang="en-GB" dirty="0" smtClean="0"/>
              <a:t> consumption of the RS diet compared to 2 </a:t>
            </a:r>
            <a:r>
              <a:rPr lang="en-GB" dirty="0" err="1" smtClean="0"/>
              <a:t>wk</a:t>
            </a:r>
            <a:r>
              <a:rPr lang="en-GB" dirty="0" smtClean="0"/>
              <a:t> consumption of the DS diet. Nodes represent functional gene sets, and edges between nodes their similarity. Red node </a:t>
            </a:r>
            <a:r>
              <a:rPr lang="en-GB" dirty="0" err="1" smtClean="0"/>
              <a:t>color</a:t>
            </a:r>
            <a:r>
              <a:rPr lang="en-GB" dirty="0" smtClean="0"/>
              <a:t> indicates enrichment after RS consumption (i.e. induction after RS feeding), whereas blue represents enrichment after DS consumption (i.e. reduction after RS feeding). Node size represents the gene set size, and edge thickness represents the degree of overlap between 2 connected gene sets. Clusters are manually grouped and </a:t>
            </a:r>
            <a:r>
              <a:rPr lang="en-GB" dirty="0" err="1" smtClean="0"/>
              <a:t>labeled</a:t>
            </a:r>
            <a:r>
              <a:rPr lang="en-GB" dirty="0" smtClean="0"/>
              <a:t> to highlight the prevalent biological functions among related gene sets. The abbreviation before the name of the gene set indicates the database the gene set was derived from: no abbreviation: Gene Ontology; KEGG: Kyoto </a:t>
            </a:r>
            <a:r>
              <a:rPr lang="en-GB" dirty="0" err="1" smtClean="0"/>
              <a:t>Encyclopedia</a:t>
            </a:r>
            <a:r>
              <a:rPr lang="en-GB" dirty="0" smtClean="0"/>
              <a:t> of Genes and Genomes; BIOC: </a:t>
            </a:r>
            <a:r>
              <a:rPr lang="en-GB" dirty="0" err="1" smtClean="0"/>
              <a:t>Biocarta</a:t>
            </a:r>
            <a:r>
              <a:rPr lang="en-GB" dirty="0" smtClean="0"/>
              <a:t>; REACT: NCI: National Cancer Institute; </a:t>
            </a:r>
            <a:r>
              <a:rPr lang="en-GB" dirty="0" err="1" smtClean="0"/>
              <a:t>Reactome</a:t>
            </a:r>
            <a:r>
              <a:rPr lang="en-GB" dirty="0" smtClean="0"/>
              <a:t>, </a:t>
            </a:r>
            <a:r>
              <a:rPr lang="en-GB" dirty="0" err="1" smtClean="0"/>
              <a:t>WiP</a:t>
            </a:r>
            <a:r>
              <a:rPr lang="en-GB" dirty="0" smtClean="0"/>
              <a:t>: </a:t>
            </a:r>
            <a:r>
              <a:rPr lang="en-GB" dirty="0" err="1" smtClean="0"/>
              <a:t>WikiPathways</a:t>
            </a:r>
            <a:r>
              <a:rPr lang="en-GB" dirty="0" smtClean="0"/>
              <a:t>, PFAM: protein family.</a:t>
            </a:r>
          </a:p>
          <a:p>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smtClean="0"/>
              <a:t>Heatmap of significantly regulated genes (P &lt;0.05) present in the positively enriched gene sets describing TCA cycle or lipid metabolism, or present in the negatively enriched gene sets describing processes involved in adaptive or innate immune response. Mean and individual log2 fold changes are presented. The intensity of the red and green </a:t>
            </a:r>
            <a:r>
              <a:rPr lang="en-GB" dirty="0" err="1" smtClean="0"/>
              <a:t>color</a:t>
            </a:r>
            <a:r>
              <a:rPr lang="en-GB" dirty="0" smtClean="0"/>
              <a:t> indicates the degree of induction or suppression per pig, respectively, and ranged from -0.65 (green) to 0.65 (red). Pigs are ranked based on their identifier. The vertical </a:t>
            </a:r>
            <a:r>
              <a:rPr lang="en-GB" dirty="0" err="1" smtClean="0"/>
              <a:t>color</a:t>
            </a:r>
            <a:r>
              <a:rPr lang="en-GB" dirty="0" smtClean="0"/>
              <a:t> bars indicate gene set membership; dark blue: TCA cycle, light blue: lipid metabolism, olive green: adaptive immune response, tan: innate immune response.</a:t>
            </a:r>
          </a:p>
          <a:p>
            <a:endParaRPr lang="en-GB" dirty="0"/>
          </a:p>
        </p:txBody>
      </p:sp>
    </p:spTree>
    <p:extLst>
      <p:ext uri="{BB962C8B-B14F-4D97-AF65-F5344CB8AC3E}">
        <p14:creationId xmlns:p14="http://schemas.microsoft.com/office/powerpoint/2010/main" val="1490640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9397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7ED9C-5B4F-934A-B5AC-4D8F716B6321}" type="slidenum">
              <a:rPr lang="en-US" smtClean="0"/>
              <a:t>32</a:t>
            </a:fld>
            <a:endParaRPr lang="en-US"/>
          </a:p>
        </p:txBody>
      </p:sp>
    </p:spTree>
    <p:extLst>
      <p:ext uri="{BB962C8B-B14F-4D97-AF65-F5344CB8AC3E}">
        <p14:creationId xmlns:p14="http://schemas.microsoft.com/office/powerpoint/2010/main" val="1363313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Identification of upstream regulators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underlying mechanisms by which the fibers modulated gene expression changes are not well understood. We therefore aimed to identify potential upstream transcriptional regulators that could explain the observed shifts in gene expression profiles. Next to the canonical involvement of PPAR, the different diets appear to modulate gene sets that are connected to other regulators (Table 1).In line with results obtained by GSEA, PPAR, particularly the isoform PPARG, was potentially activated for FOS, AX, GG, but most for IN. In addition, we observed both overlapping and unique sets of PPARG target genes within the fiber specific GS (</a:t>
            </a:r>
            <a:r>
              <a:rPr lang="en-US" sz="1200" b="1" kern="1200" dirty="0" smtClean="0">
                <a:solidFill>
                  <a:schemeClr val="tx1"/>
                </a:solidFill>
                <a:effectLst/>
                <a:latin typeface="+mn-lt"/>
                <a:ea typeface="+mn-ea"/>
                <a:cs typeface="+mn-cs"/>
              </a:rPr>
              <a:t>Supplemental Fig. 1</a:t>
            </a:r>
            <a:r>
              <a:rPr lang="en-US" sz="1200" kern="1200" dirty="0" smtClean="0">
                <a:solidFill>
                  <a:schemeClr val="tx1"/>
                </a:solidFill>
                <a:effectLst/>
                <a:latin typeface="+mn-lt"/>
                <a:ea typeface="+mn-ea"/>
                <a:cs typeface="+mn-cs"/>
              </a:rPr>
              <a:t>). Next to PPARG, several other regulators were predicted to play a role in the transcriptional responses elicited by one or more of the fiber diets. Notably, the transcription regulator KDM5B was uniquely predicted to play a role in control of the RS modulated gene expression profiles, which may at least in part explain the specific gene expression profile induced by RS. KDM5B plays a role in cell fate decisions. In addition, within the FOS-specific transcription pattern changes, NR5A2 and MBD2 were uniquely predicted to play a role in the control of these genes. Among the transcriptional regulator for GG diets we identified sterol/lipid metabolism related regulator (SREBF1, SREBF2) and NR1I2 involved in drug metabolism. Taken together, we identified potential transcription regulators that may explain commonalities and differences in gene regulation patterns observed for the different fiber diets. In particular, PPARG is a potential important regulator involved in the gene expression response to dietary fiber in colonic epithelia. </a:t>
            </a:r>
            <a:endParaRPr lang="en-GB"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fontAlgn="base">
              <a:spcBef>
                <a:spcPct val="0"/>
              </a:spcBef>
              <a:spcAft>
                <a:spcPct val="0"/>
              </a:spcAft>
            </a:pPr>
            <a:fld id="{6700627F-A77C-4AD4-AF87-70852E04B0CD}" type="slidenum">
              <a:rPr lang="de-DE" sz="1600" b="1" i="1" smtClean="0">
                <a:solidFill>
                  <a:prstClr val="black"/>
                </a:solidFill>
                <a:latin typeface="Arial" charset="0"/>
              </a:rPr>
              <a:pPr fontAlgn="base">
                <a:spcBef>
                  <a:spcPct val="0"/>
                </a:spcBef>
                <a:spcAft>
                  <a:spcPct val="0"/>
                </a:spcAft>
              </a:pPr>
              <a:t>33</a:t>
            </a:fld>
            <a:endParaRPr lang="de-DE" sz="1600" b="1" i="1">
              <a:solidFill>
                <a:prstClr val="black"/>
              </a:solidFill>
              <a:latin typeface="Arial" charset="0"/>
            </a:endParaRPr>
          </a:p>
        </p:txBody>
      </p:sp>
    </p:spTree>
    <p:extLst>
      <p:ext uri="{BB962C8B-B14F-4D97-AF65-F5344CB8AC3E}">
        <p14:creationId xmlns:p14="http://schemas.microsoft.com/office/powerpoint/2010/main" val="17779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mn-ea"/>
                <a:cs typeface="+mn-cs"/>
              </a:rPr>
              <a:t>Figure 1 . </a:t>
            </a:r>
            <a:r>
              <a:rPr lang="en-US" sz="1200" b="0" kern="1200" dirty="0" smtClean="0">
                <a:solidFill>
                  <a:schemeClr val="tx1"/>
                </a:solidFill>
                <a:latin typeface="+mn-lt"/>
                <a:ea typeface="+mn-ea"/>
                <a:cs typeface="+mn-cs"/>
              </a:rPr>
              <a:t>Dietary </a:t>
            </a:r>
            <a:r>
              <a:rPr lang="en-US" sz="1200" b="0" kern="1200" dirty="0" err="1" smtClean="0">
                <a:solidFill>
                  <a:schemeClr val="tx1"/>
                </a:solidFill>
                <a:latin typeface="+mn-lt"/>
                <a:ea typeface="+mn-ea"/>
                <a:cs typeface="+mn-cs"/>
              </a:rPr>
              <a:t>fibre</a:t>
            </a:r>
            <a:r>
              <a:rPr lang="en-US" sz="1200" b="0" kern="1200" dirty="0" smtClean="0">
                <a:solidFill>
                  <a:schemeClr val="tx1"/>
                </a:solidFill>
                <a:latin typeface="+mn-lt"/>
                <a:ea typeface="+mn-ea"/>
                <a:cs typeface="+mn-cs"/>
              </a:rPr>
              <a:t> is a source of complex carbohydrates, which are required for the production of short-chain fatty acids such as acetate, butyrate and propionate. When the diversity of the microbiota is high and the diet contains many types of complex carbohydrates (top right), a relatively high percentage of complex carbohydrates will be accessible to the microbiota. But when the diversity of the microbiota is low and the diet contains many types of complex carbohydrates (left), only a low percentage of these complex carbohydrates are accessible to the microbiota. If the </a:t>
            </a:r>
            <a:r>
              <a:rPr lang="en-US" sz="1200" b="0" kern="1200" dirty="0" err="1" smtClean="0">
                <a:solidFill>
                  <a:schemeClr val="tx1"/>
                </a:solidFill>
                <a:latin typeface="+mn-lt"/>
                <a:ea typeface="+mn-ea"/>
                <a:cs typeface="+mn-cs"/>
              </a:rPr>
              <a:t>fibre</a:t>
            </a:r>
            <a:r>
              <a:rPr lang="en-US" sz="1200" b="0" kern="1200" dirty="0" smtClean="0">
                <a:solidFill>
                  <a:schemeClr val="tx1"/>
                </a:solidFill>
                <a:latin typeface="+mn-lt"/>
                <a:ea typeface="+mn-ea"/>
                <a:cs typeface="+mn-cs"/>
              </a:rPr>
              <a:t> composition of the diet is matched to the needs of a low-diversity microbiota (bottom right) by limiting the types of complex carbohydrate that are available, the levels of production of certain short-chain fatty acids, such as propionate, might increase. However, the diversity of the microbiota will probably remain low and it might not be able to provide as many functions as a diverse microbiota. Consumption of a complex diet (top right) might result in increased levels of production of multiple types of short-chain fatty acids and helps to recruit additional diversity to the gut microbiota. The level of propionate production is correlated with the abundance of </a:t>
            </a:r>
            <a:r>
              <a:rPr lang="en-US" sz="1200" b="0" i="1" kern="1200" dirty="0" smtClean="0">
                <a:solidFill>
                  <a:schemeClr val="tx1"/>
                </a:solidFill>
                <a:latin typeface="+mn-lt"/>
                <a:ea typeface="+mn-ea"/>
                <a:cs typeface="+mn-cs"/>
              </a:rPr>
              <a:t>Bacteroides </a:t>
            </a:r>
            <a:r>
              <a:rPr lang="en-US" sz="1200" b="0" i="0" kern="1200" dirty="0" smtClean="0">
                <a:solidFill>
                  <a:schemeClr val="tx1"/>
                </a:solidFill>
                <a:latin typeface="+mn-lt"/>
                <a:ea typeface="+mn-ea"/>
                <a:cs typeface="+mn-cs"/>
              </a:rPr>
              <a:t>species in the gut, which is consistent with the involvement of these bacteria in the production of propionate125. Fermentation of </a:t>
            </a:r>
            <a:r>
              <a:rPr lang="en-US" sz="1200" b="0" i="0" kern="1200" dirty="0" err="1" smtClean="0">
                <a:solidFill>
                  <a:schemeClr val="tx1"/>
                </a:solidFill>
                <a:latin typeface="+mn-lt"/>
                <a:ea typeface="+mn-ea"/>
                <a:cs typeface="+mn-cs"/>
              </a:rPr>
              <a:t>fibre</a:t>
            </a:r>
            <a:r>
              <a:rPr lang="en-US" sz="1200" b="0" i="0" kern="1200" dirty="0" smtClean="0">
                <a:solidFill>
                  <a:schemeClr val="tx1"/>
                </a:solidFill>
                <a:latin typeface="+mn-lt"/>
                <a:ea typeface="+mn-ea"/>
                <a:cs typeface="+mn-cs"/>
              </a:rPr>
              <a:t> in the colon has been shown to decrease pH levels, which can help to increase the diversity of the gut microbiota or results in the reinforcement by certain taxa of a pH that </a:t>
            </a:r>
            <a:r>
              <a:rPr lang="en-US" sz="1200" b="0" i="0" kern="1200" dirty="0" err="1" smtClean="0">
                <a:solidFill>
                  <a:schemeClr val="tx1"/>
                </a:solidFill>
                <a:latin typeface="+mn-lt"/>
                <a:ea typeface="+mn-ea"/>
                <a:cs typeface="+mn-cs"/>
              </a:rPr>
              <a:t>favours</a:t>
            </a:r>
            <a:r>
              <a:rPr lang="en-US" sz="1200" b="0" i="0" kern="1200" dirty="0" smtClean="0">
                <a:solidFill>
                  <a:schemeClr val="tx1"/>
                </a:solidFill>
                <a:latin typeface="+mn-lt"/>
                <a:ea typeface="+mn-ea"/>
                <a:cs typeface="+mn-cs"/>
              </a:rPr>
              <a:t> their own growth126–129. </a:t>
            </a:r>
            <a:endParaRPr lang="en-US" dirty="0"/>
          </a:p>
        </p:txBody>
      </p:sp>
      <p:sp>
        <p:nvSpPr>
          <p:cNvPr id="4" name="Slide Number Placeholder 3"/>
          <p:cNvSpPr>
            <a:spLocks noGrp="1"/>
          </p:cNvSpPr>
          <p:nvPr>
            <p:ph type="sldNum" sz="quarter" idx="10"/>
          </p:nvPr>
        </p:nvSpPr>
        <p:spPr/>
        <p:txBody>
          <a:bodyPr/>
          <a:lstStyle/>
          <a:p>
            <a:fld id="{E567ED9C-5B4F-934A-B5AC-4D8F716B6321}" type="slidenum">
              <a:rPr lang="en-US" smtClean="0"/>
              <a:t>34</a:t>
            </a:fld>
            <a:endParaRPr lang="en-US"/>
          </a:p>
        </p:txBody>
      </p:sp>
    </p:spTree>
    <p:extLst>
      <p:ext uri="{BB962C8B-B14F-4D97-AF65-F5344CB8AC3E}">
        <p14:creationId xmlns:p14="http://schemas.microsoft.com/office/powerpoint/2010/main" val="523536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7ED9C-5B4F-934A-B5AC-4D8F716B6321}" type="slidenum">
              <a:rPr lang="en-US" smtClean="0"/>
              <a:t>38</a:t>
            </a:fld>
            <a:endParaRPr lang="en-US"/>
          </a:p>
        </p:txBody>
      </p:sp>
    </p:spTree>
    <p:extLst>
      <p:ext uri="{BB962C8B-B14F-4D97-AF65-F5344CB8AC3E}">
        <p14:creationId xmlns:p14="http://schemas.microsoft.com/office/powerpoint/2010/main" val="850895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9801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smtClean="0">
                <a:solidFill>
                  <a:schemeClr val="tx1"/>
                </a:solidFill>
                <a:effectLst/>
                <a:latin typeface="+mn-lt"/>
                <a:ea typeface="+mn-ea"/>
                <a:cs typeface="+mn-cs"/>
              </a:rPr>
              <a:t>Subjects may be identified to be at risk to develop T2D based on their microbiome. Different microbiome compositions, together with classical clinical biomarkers, may potentially allow stratification to different treatments/preventions such as lifestyle interventions (yellow), specific diets and/or prebiotics (red), classical or novel probiotics (blue), a combination of diet and probiotic (purple), specific drugs (green), or bariatric surgery (blue).</a:t>
            </a:r>
          </a:p>
          <a:p>
            <a:endParaRPr lang="en-GB" dirty="0"/>
          </a:p>
        </p:txBody>
      </p:sp>
      <p:sp>
        <p:nvSpPr>
          <p:cNvPr id="4" name="Slide Number Placeholder 3"/>
          <p:cNvSpPr>
            <a:spLocks noGrp="1"/>
          </p:cNvSpPr>
          <p:nvPr>
            <p:ph type="sldNum" sz="quarter" idx="10"/>
          </p:nvPr>
        </p:nvSpPr>
        <p:spPr>
          <a:xfrm>
            <a:off x="3850443" y="9430091"/>
            <a:ext cx="2945659" cy="496411"/>
          </a:xfrm>
          <a:prstGeom prst="rect">
            <a:avLst/>
          </a:prstGeom>
        </p:spPr>
        <p:txBody>
          <a:bodyPr/>
          <a:lstStyle/>
          <a:p>
            <a:fld id="{2CF43E66-E00C-478A-B987-E06520E5326F}" type="slidenum">
              <a:rPr lang="de-DE" smtClean="0">
                <a:solidFill>
                  <a:prstClr val="black"/>
                </a:solidFill>
                <a:latin typeface="Calibri"/>
              </a:rPr>
              <a:pPr/>
              <a:t>40</a:t>
            </a:fld>
            <a:endParaRPr lang="de-DE">
              <a:solidFill>
                <a:prstClr val="black"/>
              </a:solidFill>
              <a:latin typeface="Calibri"/>
            </a:endParaRPr>
          </a:p>
        </p:txBody>
      </p:sp>
    </p:spTree>
    <p:extLst>
      <p:ext uri="{BB962C8B-B14F-4D97-AF65-F5344CB8AC3E}">
        <p14:creationId xmlns:p14="http://schemas.microsoft.com/office/powerpoint/2010/main" val="362017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58242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850443" y="9430091"/>
            <a:ext cx="2945659" cy="496411"/>
          </a:xfrm>
          <a:prstGeom prst="rect">
            <a:avLst/>
          </a:prstGeom>
        </p:spPr>
        <p:txBody>
          <a:bodyPr/>
          <a:lstStyle/>
          <a:p>
            <a:pPr fontAlgn="base">
              <a:spcBef>
                <a:spcPct val="0"/>
              </a:spcBef>
              <a:spcAft>
                <a:spcPct val="0"/>
              </a:spcAft>
            </a:pPr>
            <a:fld id="{2CF43E66-E00C-478A-B987-E06520E5326F}" type="slidenum">
              <a:rPr lang="de-DE" sz="1600" b="1" i="1" smtClean="0">
                <a:solidFill>
                  <a:prstClr val="black"/>
                </a:solidFill>
              </a:rPr>
              <a:pPr fontAlgn="base">
                <a:spcBef>
                  <a:spcPct val="0"/>
                </a:spcBef>
                <a:spcAft>
                  <a:spcPct val="0"/>
                </a:spcAft>
              </a:pPr>
              <a:t>43</a:t>
            </a:fld>
            <a:endParaRPr lang="de-DE" sz="1600" b="1" i="1">
              <a:solidFill>
                <a:prstClr val="black"/>
              </a:solidFill>
            </a:endParaRPr>
          </a:p>
        </p:txBody>
      </p:sp>
    </p:spTree>
    <p:extLst>
      <p:ext uri="{BB962C8B-B14F-4D97-AF65-F5344CB8AC3E}">
        <p14:creationId xmlns:p14="http://schemas.microsoft.com/office/powerpoint/2010/main" val="214376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xfrm>
            <a:off x="3850443" y="9430091"/>
            <a:ext cx="2945659" cy="496411"/>
          </a:xfrm>
          <a:prstGeom prst="rect">
            <a:avLst/>
          </a:prstGeom>
          <a:noFill/>
        </p:spPr>
        <p:txBody>
          <a:bodyPr/>
          <a:lstStyle/>
          <a:p>
            <a:pPr fontAlgn="base">
              <a:spcBef>
                <a:spcPct val="0"/>
              </a:spcBef>
              <a:spcAft>
                <a:spcPct val="0"/>
              </a:spcAft>
            </a:pPr>
            <a:fld id="{8269B729-2484-4A1E-A7ED-CA45FCF9915E}" type="slidenum">
              <a:rPr lang="en-US" sz="1600" b="1" i="1" smtClean="0">
                <a:solidFill>
                  <a:prstClr val="black"/>
                </a:solidFill>
                <a:latin typeface="Arial" charset="0"/>
              </a:rPr>
              <a:pPr fontAlgn="base">
                <a:spcBef>
                  <a:spcPct val="0"/>
                </a:spcBef>
                <a:spcAft>
                  <a:spcPct val="0"/>
                </a:spcAft>
              </a:pPr>
              <a:t>5</a:t>
            </a:fld>
            <a:endParaRPr lang="en-US" sz="1600" b="1" i="1" smtClean="0">
              <a:solidFill>
                <a:prstClr val="black"/>
              </a:solidFill>
              <a:latin typeface="Arial" charset="0"/>
            </a:endParaRPr>
          </a:p>
        </p:txBody>
      </p:sp>
      <p:sp>
        <p:nvSpPr>
          <p:cNvPr id="57346" name="Rectangle 2"/>
          <p:cNvSpPr>
            <a:spLocks noGrp="1" noRot="1" noChangeAspect="1" noChangeArrowheads="1" noTextEdit="1"/>
          </p:cNvSpPr>
          <p:nvPr>
            <p:ph type="sldImg"/>
          </p:nvPr>
        </p:nvSpPr>
        <p:spPr>
          <a:xfrm>
            <a:off x="674688" y="808038"/>
            <a:ext cx="5387975" cy="4041775"/>
          </a:xfrm>
          <a:ln/>
        </p:spPr>
      </p:sp>
      <p:sp>
        <p:nvSpPr>
          <p:cNvPr id="57347" name="Rectangle 3"/>
          <p:cNvSpPr>
            <a:spLocks noGrp="1" noChangeArrowheads="1"/>
          </p:cNvSpPr>
          <p:nvPr>
            <p:ph type="body" idx="1"/>
          </p:nvPr>
        </p:nvSpPr>
        <p:spPr>
          <a:noFill/>
          <a:ln/>
        </p:spPr>
        <p:txBody>
          <a:bodyPr/>
          <a:lstStyle/>
          <a:p>
            <a:endParaRPr lang="en-US" smtClean="0">
              <a:latin typeface="Times" pitchFamily="18" charset="0"/>
            </a:endParaRPr>
          </a:p>
        </p:txBody>
      </p:sp>
    </p:spTree>
    <p:extLst>
      <p:ext uri="{BB962C8B-B14F-4D97-AF65-F5344CB8AC3E}">
        <p14:creationId xmlns:p14="http://schemas.microsoft.com/office/powerpoint/2010/main" val="137683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p:cNvSpPr>
          <p:nvPr>
            <p:ph type="sldImg"/>
          </p:nvPr>
        </p:nvSpPr>
        <p:spPr bwMode="auto">
          <a:xfrm>
            <a:off x="1143000" y="685800"/>
            <a:ext cx="4572000" cy="34290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4" name="Slide Number Placeholder 3"/>
          <p:cNvSpPr>
            <a:spLocks noGrp="1"/>
          </p:cNvSpPr>
          <p:nvPr>
            <p:ph type="sldNum" sz="quarter" idx="5"/>
          </p:nvPr>
        </p:nvSpPr>
        <p:spPr>
          <a:xfrm>
            <a:off x="3884613" y="8683825"/>
            <a:ext cx="2971800" cy="457127"/>
          </a:xfrm>
          <a:prstGeom prst="rect">
            <a:avLst/>
          </a:prstGeom>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CCC60C4B-FB67-E644-B434-1CD57A466401}" type="slidenum">
              <a:rPr lang="nl-NL" sz="1200" b="1" i="1">
                <a:solidFill>
                  <a:prstClr val="black"/>
                </a:solidFill>
                <a:latin typeface="Calibri" charset="0"/>
              </a:rPr>
              <a:pPr eaLnBrk="1" fontAlgn="base" hangingPunct="1">
                <a:spcBef>
                  <a:spcPct val="0"/>
                </a:spcBef>
                <a:spcAft>
                  <a:spcPct val="0"/>
                </a:spcAft>
              </a:pPr>
              <a:t>44</a:t>
            </a:fld>
            <a:endParaRPr lang="nl-NL" sz="1200" b="1" i="1">
              <a:solidFill>
                <a:prstClr val="black"/>
              </a:solidFill>
              <a:latin typeface="Calibri" charset="0"/>
            </a:endParaRPr>
          </a:p>
        </p:txBody>
      </p:sp>
    </p:spTree>
    <p:extLst>
      <p:ext uri="{BB962C8B-B14F-4D97-AF65-F5344CB8AC3E}">
        <p14:creationId xmlns:p14="http://schemas.microsoft.com/office/powerpoint/2010/main" val="481984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200" b="0" i="0" kern="0" dirty="0" smtClean="0">
                <a:solidFill>
                  <a:srgbClr val="3333FF"/>
                </a:solidFill>
                <a:latin typeface="Comic Sans MS"/>
                <a:ea typeface="+mn-ea"/>
                <a:cs typeface="+mn-cs"/>
              </a:rPr>
              <a:t>Heatmap of 184 genes that are significantly different between young and old, and are significantly changed by resistance-type exercise</a:t>
            </a:r>
            <a:endParaRPr lang="en-US" dirty="0" smtClean="0"/>
          </a:p>
          <a:p>
            <a:endParaRPr lang="en-US" dirty="0"/>
          </a:p>
        </p:txBody>
      </p:sp>
    </p:spTree>
    <p:extLst>
      <p:ext uri="{BB962C8B-B14F-4D97-AF65-F5344CB8AC3E}">
        <p14:creationId xmlns:p14="http://schemas.microsoft.com/office/powerpoint/2010/main" val="581143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49688" y="9429752"/>
            <a:ext cx="2946400" cy="496888"/>
          </a:xfrm>
          <a:prstGeom prst="rect">
            <a:avLst/>
          </a:prstGeom>
          <a:ln/>
        </p:spPr>
        <p:txBody>
          <a:bodyPr/>
          <a:lstStyle/>
          <a:p>
            <a:pPr fontAlgn="base">
              <a:spcBef>
                <a:spcPct val="0"/>
              </a:spcBef>
              <a:spcAft>
                <a:spcPct val="0"/>
              </a:spcAft>
            </a:pPr>
            <a:fld id="{E6D55ACA-236B-4DC0-B55D-BEC4B657246E}" type="slidenum">
              <a:rPr lang="en-US" sz="1600" b="1" i="1">
                <a:solidFill>
                  <a:prstClr val="black"/>
                </a:solidFill>
                <a:latin typeface="Arial" charset="0"/>
              </a:rPr>
              <a:pPr fontAlgn="base">
                <a:spcBef>
                  <a:spcPct val="0"/>
                </a:spcBef>
                <a:spcAft>
                  <a:spcPct val="0"/>
                </a:spcAft>
              </a:pPr>
              <a:t>15</a:t>
            </a:fld>
            <a:endParaRPr lang="en-US" sz="1600" b="1" i="1">
              <a:solidFill>
                <a:prstClr val="black"/>
              </a:solidFill>
              <a:latin typeface="Arial" charset="0"/>
            </a:endParaRPr>
          </a:p>
        </p:txBody>
      </p:sp>
      <p:sp>
        <p:nvSpPr>
          <p:cNvPr id="49154" name="Rectangle 2"/>
          <p:cNvSpPr>
            <a:spLocks noGrp="1" noRot="1" noChangeAspect="1" noChangeArrowheads="1" noTextEdit="1"/>
          </p:cNvSpPr>
          <p:nvPr>
            <p:ph type="sldImg"/>
          </p:nvPr>
        </p:nvSpPr>
        <p:spPr>
          <a:xfrm>
            <a:off x="917575" y="744538"/>
            <a:ext cx="4962525" cy="3722687"/>
          </a:xfrm>
          <a:ln/>
        </p:spPr>
      </p:sp>
      <p:sp>
        <p:nvSpPr>
          <p:cNvPr id="49155" name="Rectangle 3"/>
          <p:cNvSpPr>
            <a:spLocks noGrp="1" noChangeArrowheads="1"/>
          </p:cNvSpPr>
          <p:nvPr>
            <p:ph type="body" idx="1"/>
          </p:nvPr>
        </p:nvSpPr>
        <p:spPr/>
        <p:txBody>
          <a:bodyPr/>
          <a:lstStyle/>
          <a:p>
            <a:endParaRPr lang="nl-NL"/>
          </a:p>
        </p:txBody>
      </p:sp>
    </p:spTree>
    <p:extLst>
      <p:ext uri="{BB962C8B-B14F-4D97-AF65-F5344CB8AC3E}">
        <p14:creationId xmlns:p14="http://schemas.microsoft.com/office/powerpoint/2010/main" val="1558060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mn-ea"/>
                <a:cs typeface="+mn-cs"/>
              </a:rPr>
              <a:t>Figure 2 . </a:t>
            </a:r>
            <a:r>
              <a:rPr lang="en-US" sz="1200" b="0" kern="1200" dirty="0" smtClean="0">
                <a:solidFill>
                  <a:schemeClr val="tx1"/>
                </a:solidFill>
                <a:latin typeface="+mn-lt"/>
                <a:ea typeface="+mn-ea"/>
                <a:cs typeface="+mn-cs"/>
              </a:rPr>
              <a:t>The gut microbiota interacts with dietary components and metabolites to form bioactive metabolites that signal to the host through distinct mechanisms. Short-chain fatty acids that are produced by the fermentation of </a:t>
            </a:r>
            <a:r>
              <a:rPr lang="en-US" sz="1200" b="0" kern="1200" dirty="0" err="1" smtClean="0">
                <a:solidFill>
                  <a:schemeClr val="tx1"/>
                </a:solidFill>
                <a:latin typeface="+mn-lt"/>
                <a:ea typeface="+mn-ea"/>
                <a:cs typeface="+mn-cs"/>
              </a:rPr>
              <a:t>fibre</a:t>
            </a:r>
            <a:r>
              <a:rPr lang="en-US" sz="1200" b="0" kern="1200" dirty="0" smtClean="0">
                <a:solidFill>
                  <a:schemeClr val="tx1"/>
                </a:solidFill>
                <a:latin typeface="+mn-lt"/>
                <a:ea typeface="+mn-ea"/>
                <a:cs typeface="+mn-cs"/>
              </a:rPr>
              <a:t> are an important source of energy (ATP) for </a:t>
            </a:r>
            <a:r>
              <a:rPr lang="en-US" sz="1200" b="0" kern="1200" dirty="0" err="1" smtClean="0">
                <a:solidFill>
                  <a:schemeClr val="tx1"/>
                </a:solidFill>
                <a:latin typeface="+mn-lt"/>
                <a:ea typeface="+mn-ea"/>
                <a:cs typeface="+mn-cs"/>
              </a:rPr>
              <a:t>colonocytes</a:t>
            </a:r>
            <a:r>
              <a:rPr lang="en-US" sz="1200" b="0" kern="1200" dirty="0" smtClean="0">
                <a:solidFill>
                  <a:schemeClr val="tx1"/>
                </a:solidFill>
                <a:latin typeface="+mn-lt"/>
                <a:ea typeface="+mn-ea"/>
                <a:cs typeface="+mn-cs"/>
              </a:rPr>
              <a:t>. They are also a substrate for gluconeogenesis, which modulates central metabolism, and are involved in </a:t>
            </a:r>
            <a:r>
              <a:rPr lang="en-US" sz="1200" b="0" kern="1200" dirty="0" err="1" smtClean="0">
                <a:solidFill>
                  <a:schemeClr val="tx1"/>
                </a:solidFill>
                <a:latin typeface="+mn-lt"/>
                <a:ea typeface="+mn-ea"/>
                <a:cs typeface="+mn-cs"/>
              </a:rPr>
              <a:t>signalling</a:t>
            </a:r>
            <a:r>
              <a:rPr lang="en-US" sz="1200" b="0" kern="1200" dirty="0" smtClean="0">
                <a:solidFill>
                  <a:schemeClr val="tx1"/>
                </a:solidFill>
                <a:latin typeface="+mn-lt"/>
                <a:ea typeface="+mn-ea"/>
                <a:cs typeface="+mn-cs"/>
              </a:rPr>
              <a:t> to the host by inhibiting histone deacetylase (HDAC) or by activating G-protein-coupled receptors such as GPR41 and GPR43, which triggers the release of the hormone glucagon-like peptide-1. The primary bile acids </a:t>
            </a:r>
            <a:r>
              <a:rPr lang="en-US" sz="1200" b="0" kern="1200" dirty="0" err="1" smtClean="0">
                <a:solidFill>
                  <a:schemeClr val="tx1"/>
                </a:solidFill>
                <a:latin typeface="+mn-lt"/>
                <a:ea typeface="+mn-ea"/>
                <a:cs typeface="+mn-cs"/>
              </a:rPr>
              <a:t>cholic</a:t>
            </a:r>
            <a:r>
              <a:rPr lang="en-US" sz="1200" b="0" kern="1200" dirty="0" smtClean="0">
                <a:solidFill>
                  <a:schemeClr val="tx1"/>
                </a:solidFill>
                <a:latin typeface="+mn-lt"/>
                <a:ea typeface="+mn-ea"/>
                <a:cs typeface="+mn-cs"/>
              </a:rPr>
              <a:t> acid (CA) and </a:t>
            </a:r>
            <a:r>
              <a:rPr lang="en-US" sz="1200" b="0" kern="1200" dirty="0" err="1" smtClean="0">
                <a:solidFill>
                  <a:schemeClr val="tx1"/>
                </a:solidFill>
                <a:latin typeface="+mn-lt"/>
                <a:ea typeface="+mn-ea"/>
                <a:cs typeface="+mn-cs"/>
              </a:rPr>
              <a:t>chenodeoxycholic</a:t>
            </a:r>
            <a:r>
              <a:rPr lang="en-US" sz="1200" b="0" kern="1200" dirty="0" smtClean="0">
                <a:solidFill>
                  <a:schemeClr val="tx1"/>
                </a:solidFill>
                <a:latin typeface="+mn-lt"/>
                <a:ea typeface="+mn-ea"/>
                <a:cs typeface="+mn-cs"/>
              </a:rPr>
              <a:t> acid (CDCA) are metabolized into the secondary bile acids </a:t>
            </a:r>
            <a:r>
              <a:rPr lang="en-US" sz="1200" b="0" kern="1200" dirty="0" err="1" smtClean="0">
                <a:solidFill>
                  <a:schemeClr val="tx1"/>
                </a:solidFill>
                <a:latin typeface="+mn-lt"/>
                <a:ea typeface="+mn-ea"/>
                <a:cs typeface="+mn-cs"/>
              </a:rPr>
              <a:t>deoxycholic</a:t>
            </a:r>
            <a:r>
              <a:rPr lang="en-US" sz="1200" b="0" kern="1200" dirty="0" smtClean="0">
                <a:solidFill>
                  <a:schemeClr val="tx1"/>
                </a:solidFill>
                <a:latin typeface="+mn-lt"/>
                <a:ea typeface="+mn-ea"/>
                <a:cs typeface="+mn-cs"/>
              </a:rPr>
              <a:t> acid (DCA) and </a:t>
            </a:r>
            <a:r>
              <a:rPr lang="en-US" sz="1200" b="0" kern="1200" dirty="0" err="1" smtClean="0">
                <a:solidFill>
                  <a:schemeClr val="tx1"/>
                </a:solidFill>
                <a:latin typeface="+mn-lt"/>
                <a:ea typeface="+mn-ea"/>
                <a:cs typeface="+mn-cs"/>
              </a:rPr>
              <a:t>lithocholic</a:t>
            </a:r>
            <a:r>
              <a:rPr lang="en-US" sz="1200" b="0" kern="1200" dirty="0" smtClean="0">
                <a:solidFill>
                  <a:schemeClr val="tx1"/>
                </a:solidFill>
                <a:latin typeface="+mn-lt"/>
                <a:ea typeface="+mn-ea"/>
                <a:cs typeface="+mn-cs"/>
              </a:rPr>
              <a:t> acid (LCA), which activates </a:t>
            </a:r>
            <a:r>
              <a:rPr lang="en-US" sz="1200" b="0" kern="1200" dirty="0" err="1" smtClean="0">
                <a:solidFill>
                  <a:schemeClr val="tx1"/>
                </a:solidFill>
                <a:latin typeface="+mn-lt"/>
                <a:ea typeface="+mn-ea"/>
                <a:cs typeface="+mn-cs"/>
              </a:rPr>
              <a:t>signalling</a:t>
            </a:r>
            <a:r>
              <a:rPr lang="en-US" sz="1200" b="0" kern="1200" dirty="0" smtClean="0">
                <a:solidFill>
                  <a:schemeClr val="tx1"/>
                </a:solidFill>
                <a:latin typeface="+mn-lt"/>
                <a:ea typeface="+mn-ea"/>
                <a:cs typeface="+mn-cs"/>
              </a:rPr>
              <a:t> to the host through the G-protein-coupled bile acid receptor 1 (GPBAR1; also known as TGR5). </a:t>
            </a:r>
            <a:r>
              <a:rPr lang="en-US" sz="1200" b="0" kern="1200" dirty="0" err="1" smtClean="0">
                <a:solidFill>
                  <a:schemeClr val="tx1"/>
                </a:solidFill>
                <a:latin typeface="+mn-lt"/>
                <a:ea typeface="+mn-ea"/>
                <a:cs typeface="+mn-cs"/>
              </a:rPr>
              <a:t>Tauro</a:t>
            </a:r>
            <a:r>
              <a:rPr lang="en-US" sz="1200" b="0" kern="1200" dirty="0" smtClean="0">
                <a:solidFill>
                  <a:schemeClr val="tx1"/>
                </a:solidFill>
                <a:latin typeface="+mn-lt"/>
                <a:ea typeface="+mn-ea"/>
                <a:cs typeface="+mn-cs"/>
              </a:rPr>
              <a:t>-β-muricholic acid (TβMCA) is deconjugated into β-muricholic acid (βMCA; not shown), which alleviates the inhibition of the farnesoid X-activated receptor (FXR; also known as the bile acid receptor) by TβMCA. </a:t>
            </a:r>
            <a:r>
              <a:rPr lang="en-US" sz="1200" b="0" kern="1200" dirty="0" err="1" smtClean="0">
                <a:solidFill>
                  <a:schemeClr val="tx1"/>
                </a:solidFill>
                <a:latin typeface="+mn-lt"/>
                <a:ea typeface="+mn-ea"/>
                <a:cs typeface="+mn-cs"/>
              </a:rPr>
              <a:t>Microbially</a:t>
            </a:r>
            <a:r>
              <a:rPr lang="en-US" sz="1200" b="0" kern="1200" dirty="0" smtClean="0">
                <a:solidFill>
                  <a:schemeClr val="tx1"/>
                </a:solidFill>
                <a:latin typeface="+mn-lt"/>
                <a:ea typeface="+mn-ea"/>
                <a:cs typeface="+mn-cs"/>
              </a:rPr>
              <a:t> produced endotoxins (also known as lipopolysaccharides) are taken up into chylomicrons that are formed from dietary saturated fats and subsequently they promote inflammation in the host that induces insulin resistance. l-Carnitine and choline, compounds that are found in red meat, are metabolized into TMAs that are oxidized further into TMAO by the enzyme </a:t>
            </a:r>
            <a:r>
              <a:rPr lang="en-US" sz="1200" b="0" kern="1200" dirty="0" err="1" smtClean="0">
                <a:solidFill>
                  <a:schemeClr val="tx1"/>
                </a:solidFill>
                <a:latin typeface="+mn-lt"/>
                <a:ea typeface="+mn-ea"/>
                <a:cs typeface="+mn-cs"/>
              </a:rPr>
              <a:t>flavin</a:t>
            </a:r>
            <a:r>
              <a:rPr lang="en-US" sz="1200" b="0" kern="1200" dirty="0" smtClean="0">
                <a:solidFill>
                  <a:schemeClr val="tx1"/>
                </a:solidFill>
                <a:latin typeface="+mn-lt"/>
                <a:ea typeface="+mn-ea"/>
                <a:cs typeface="+mn-cs"/>
              </a:rPr>
              <a:t>-containing monooxygenase 3 (FMO3) in the liver (inset). </a:t>
            </a:r>
            <a:endParaRPr lang="en-US" dirty="0"/>
          </a:p>
        </p:txBody>
      </p:sp>
      <p:sp>
        <p:nvSpPr>
          <p:cNvPr id="4" name="Slide Number Placeholder 3"/>
          <p:cNvSpPr>
            <a:spLocks noGrp="1"/>
          </p:cNvSpPr>
          <p:nvPr>
            <p:ph type="sldNum" sz="quarter" idx="10"/>
          </p:nvPr>
        </p:nvSpPr>
        <p:spPr/>
        <p:txBody>
          <a:bodyPr/>
          <a:lstStyle/>
          <a:p>
            <a:fld id="{E567ED9C-5B4F-934A-B5AC-4D8F716B6321}" type="slidenum">
              <a:rPr lang="en-US" smtClean="0"/>
              <a:t>18</a:t>
            </a:fld>
            <a:endParaRPr lang="en-US"/>
          </a:p>
        </p:txBody>
      </p:sp>
    </p:spTree>
    <p:extLst>
      <p:ext uri="{BB962C8B-B14F-4D97-AF65-F5344CB8AC3E}">
        <p14:creationId xmlns:p14="http://schemas.microsoft.com/office/powerpoint/2010/main" val="36496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Inflammatory mechanisms of food components. (</a:t>
            </a:r>
            <a:r>
              <a:rPr lang="en-GB" sz="1200" b="0" i="1" kern="1200" dirty="0" smtClean="0">
                <a:solidFill>
                  <a:schemeClr val="tx1"/>
                </a:solidFill>
                <a:effectLst/>
                <a:latin typeface="+mn-lt"/>
                <a:ea typeface="+mn-ea"/>
                <a:cs typeface="+mn-cs"/>
              </a:rPr>
              <a:t>A</a:t>
            </a:r>
            <a:r>
              <a:rPr lang="en-GB" sz="1200" b="0" i="0" kern="1200" dirty="0" smtClean="0">
                <a:solidFill>
                  <a:schemeClr val="tx1"/>
                </a:solidFill>
                <a:effectLst/>
                <a:latin typeface="+mn-lt"/>
                <a:ea typeface="+mn-ea"/>
                <a:cs typeface="+mn-cs"/>
              </a:rPr>
              <a:t>) Certain dietary components can activate inflammatory pathways directly. Free fatty acids (FFA) induce lysosomal instability, leading to release of </a:t>
            </a:r>
            <a:r>
              <a:rPr lang="en-GB" sz="1200" b="0" i="0" kern="1200" dirty="0" err="1" smtClean="0">
                <a:solidFill>
                  <a:schemeClr val="tx1"/>
                </a:solidFill>
                <a:effectLst/>
                <a:latin typeface="+mn-lt"/>
                <a:ea typeface="+mn-ea"/>
                <a:cs typeface="+mn-cs"/>
              </a:rPr>
              <a:t>cathepsin</a:t>
            </a:r>
            <a:r>
              <a:rPr lang="en-GB" sz="1200" b="0" i="0" kern="1200" dirty="0" smtClean="0">
                <a:solidFill>
                  <a:schemeClr val="tx1"/>
                </a:solidFill>
                <a:effectLst/>
                <a:latin typeface="+mn-lt"/>
                <a:ea typeface="+mn-ea"/>
                <a:cs typeface="+mn-cs"/>
              </a:rPr>
              <a:t> B and activation of nuclear factor-</a:t>
            </a:r>
            <a:r>
              <a:rPr lang="el-GR" sz="1200" b="0" i="0" kern="1200" dirty="0" smtClean="0">
                <a:solidFill>
                  <a:schemeClr val="tx1"/>
                </a:solidFill>
                <a:effectLst/>
                <a:latin typeface="+mn-lt"/>
                <a:ea typeface="+mn-ea"/>
                <a:cs typeface="+mn-cs"/>
              </a:rPr>
              <a:t>κ</a:t>
            </a:r>
            <a:r>
              <a:rPr lang="en-GB" sz="1200" b="0" i="0" kern="1200" dirty="0" smtClean="0">
                <a:solidFill>
                  <a:schemeClr val="tx1"/>
                </a:solidFill>
                <a:effectLst/>
                <a:latin typeface="+mn-lt"/>
                <a:ea typeface="+mn-ea"/>
                <a:cs typeface="+mn-cs"/>
              </a:rPr>
              <a:t>B (NF-</a:t>
            </a:r>
            <a:r>
              <a:rPr lang="el-GR" sz="1200" b="0" i="0" kern="1200" dirty="0" smtClean="0">
                <a:solidFill>
                  <a:schemeClr val="tx1"/>
                </a:solidFill>
                <a:effectLst/>
                <a:latin typeface="+mn-lt"/>
                <a:ea typeface="+mn-ea"/>
                <a:cs typeface="+mn-cs"/>
              </a:rPr>
              <a:t>κ</a:t>
            </a:r>
            <a:r>
              <a:rPr lang="en-GB" sz="1200" b="0" i="0" kern="1200" dirty="0" smtClean="0">
                <a:solidFill>
                  <a:schemeClr val="tx1"/>
                </a:solidFill>
                <a:effectLst/>
                <a:latin typeface="+mn-lt"/>
                <a:ea typeface="+mn-ea"/>
                <a:cs typeface="+mn-cs"/>
              </a:rPr>
              <a:t>B). </a:t>
            </a:r>
            <a:r>
              <a:rPr lang="en-GB" sz="1200" b="0" i="0" kern="1200" dirty="0" err="1" smtClean="0">
                <a:solidFill>
                  <a:schemeClr val="tx1"/>
                </a:solidFill>
                <a:effectLst/>
                <a:latin typeface="+mn-lt"/>
                <a:ea typeface="+mn-ea"/>
                <a:cs typeface="+mn-cs"/>
              </a:rPr>
              <a:t>Palmitic</a:t>
            </a:r>
            <a:r>
              <a:rPr lang="en-GB" sz="1200" b="0" i="0" kern="1200" dirty="0" smtClean="0">
                <a:solidFill>
                  <a:schemeClr val="tx1"/>
                </a:solidFill>
                <a:effectLst/>
                <a:latin typeface="+mn-lt"/>
                <a:ea typeface="+mn-ea"/>
                <a:cs typeface="+mn-cs"/>
              </a:rPr>
              <a:t> acid activates IL1</a:t>
            </a:r>
            <a:r>
              <a:rPr lang="el-GR" sz="1200" b="0" i="0" kern="1200" dirty="0" smtClean="0">
                <a:solidFill>
                  <a:schemeClr val="tx1"/>
                </a:solidFill>
                <a:effectLst/>
                <a:latin typeface="+mn-lt"/>
                <a:ea typeface="+mn-ea"/>
                <a:cs typeface="+mn-cs"/>
              </a:rPr>
              <a:t>β </a:t>
            </a:r>
            <a:r>
              <a:rPr lang="en-GB" sz="1200" b="0" i="0" kern="1200" dirty="0" smtClean="0">
                <a:solidFill>
                  <a:schemeClr val="tx1"/>
                </a:solidFill>
                <a:effectLst/>
                <a:latin typeface="+mn-lt"/>
                <a:ea typeface="+mn-ea"/>
                <a:cs typeface="+mn-cs"/>
              </a:rPr>
              <a:t>and IL18 through a pathway involving Tlr2 and the NALP3 </a:t>
            </a:r>
            <a:r>
              <a:rPr lang="en-GB" sz="1200" b="0" i="0" kern="1200" dirty="0" err="1" smtClean="0">
                <a:solidFill>
                  <a:schemeClr val="tx1"/>
                </a:solidFill>
                <a:effectLst/>
                <a:latin typeface="+mn-lt"/>
                <a:ea typeface="+mn-ea"/>
                <a:cs typeface="+mn-cs"/>
              </a:rPr>
              <a:t>inflammasome</a:t>
            </a:r>
            <a:r>
              <a:rPr lang="en-GB" sz="1200" b="0" i="0" kern="1200" dirty="0" smtClean="0">
                <a:solidFill>
                  <a:schemeClr val="tx1"/>
                </a:solidFill>
                <a:effectLst/>
                <a:latin typeface="+mn-lt"/>
                <a:ea typeface="+mn-ea"/>
                <a:cs typeface="+mn-cs"/>
              </a:rPr>
              <a:t>. </a:t>
            </a:r>
            <a:r>
              <a:rPr lang="en-GB" sz="1200" b="0" i="0" kern="1200" dirty="0" err="1" smtClean="0">
                <a:solidFill>
                  <a:schemeClr val="tx1"/>
                </a:solidFill>
                <a:effectLst/>
                <a:latin typeface="+mn-lt"/>
                <a:ea typeface="+mn-ea"/>
                <a:cs typeface="+mn-cs"/>
              </a:rPr>
              <a:t>Palmitic</a:t>
            </a:r>
            <a:r>
              <a:rPr lang="en-GB" sz="1200" b="0" i="0" kern="1200" dirty="0" smtClean="0">
                <a:solidFill>
                  <a:schemeClr val="tx1"/>
                </a:solidFill>
                <a:effectLst/>
                <a:latin typeface="+mn-lt"/>
                <a:ea typeface="+mn-ea"/>
                <a:cs typeface="+mn-cs"/>
              </a:rPr>
              <a:t> acid also increases intestinal permeability, resulting in </a:t>
            </a:r>
            <a:r>
              <a:rPr lang="en-GB" sz="1200" b="0" i="0" kern="1200" dirty="0" err="1" smtClean="0">
                <a:solidFill>
                  <a:schemeClr val="tx1"/>
                </a:solidFill>
                <a:effectLst/>
                <a:latin typeface="+mn-lt"/>
                <a:ea typeface="+mn-ea"/>
                <a:cs typeface="+mn-cs"/>
              </a:rPr>
              <a:t>endotoxemia</a:t>
            </a:r>
            <a:r>
              <a:rPr lang="en-GB" sz="1200" b="0" i="0" kern="1200" dirty="0" smtClean="0">
                <a:solidFill>
                  <a:schemeClr val="tx1"/>
                </a:solidFill>
                <a:effectLst/>
                <a:latin typeface="+mn-lt"/>
                <a:ea typeface="+mn-ea"/>
                <a:cs typeface="+mn-cs"/>
              </a:rPr>
              <a:t> in the portal and systemic circulation. Sodium chloride enhances differentiation of IL17-producing CD4+ T cells (T-helper 17 cells) through a pathway involving p38 MAPK, NFAT5, and SGK1. (</a:t>
            </a:r>
            <a:r>
              <a:rPr lang="en-GB" sz="1200" b="0" i="1" kern="1200" dirty="0" smtClean="0">
                <a:solidFill>
                  <a:schemeClr val="tx1"/>
                </a:solidFill>
                <a:effectLst/>
                <a:latin typeface="+mn-lt"/>
                <a:ea typeface="+mn-ea"/>
                <a:cs typeface="+mn-cs"/>
              </a:rPr>
              <a:t>B</a:t>
            </a:r>
            <a:r>
              <a:rPr lang="en-GB" sz="1200" b="0" i="0" kern="1200" dirty="0" smtClean="0">
                <a:solidFill>
                  <a:schemeClr val="tx1"/>
                </a:solidFill>
                <a:effectLst/>
                <a:latin typeface="+mn-lt"/>
                <a:ea typeface="+mn-ea"/>
                <a:cs typeface="+mn-cs"/>
              </a:rPr>
              <a:t>) Other dietary components induce inflammation indirectly, after modification by the commensal microflora. Ingested PC or L-carnitine is converted to TMA by bacterial enzymes. TMA is processed further by hepatic </a:t>
            </a:r>
            <a:r>
              <a:rPr lang="en-GB" sz="1200" b="0" i="0" kern="1200" dirty="0" err="1" smtClean="0">
                <a:solidFill>
                  <a:schemeClr val="tx1"/>
                </a:solidFill>
                <a:effectLst/>
                <a:latin typeface="+mn-lt"/>
                <a:ea typeface="+mn-ea"/>
                <a:cs typeface="+mn-cs"/>
              </a:rPr>
              <a:t>flavin</a:t>
            </a:r>
            <a:r>
              <a:rPr lang="en-GB" sz="1200" b="0" i="0" kern="1200" dirty="0" smtClean="0">
                <a:solidFill>
                  <a:schemeClr val="tx1"/>
                </a:solidFill>
                <a:effectLst/>
                <a:latin typeface="+mn-lt"/>
                <a:ea typeface="+mn-ea"/>
                <a:cs typeface="+mn-cs"/>
              </a:rPr>
              <a:t> monooxygenases to TMAO, which promotes atherosclerosis and activates macrophages. (</a:t>
            </a:r>
            <a:r>
              <a:rPr lang="en-GB" sz="1200" b="0" i="1" kern="1200" dirty="0" smtClean="0">
                <a:solidFill>
                  <a:schemeClr val="tx1"/>
                </a:solidFill>
                <a:effectLst/>
                <a:latin typeface="+mn-lt"/>
                <a:ea typeface="+mn-ea"/>
                <a:cs typeface="+mn-cs"/>
              </a:rPr>
              <a:t>C</a:t>
            </a:r>
            <a:r>
              <a:rPr lang="en-GB" sz="1200" b="0" i="0" kern="1200" dirty="0" smtClean="0">
                <a:solidFill>
                  <a:schemeClr val="tx1"/>
                </a:solidFill>
                <a:effectLst/>
                <a:latin typeface="+mn-lt"/>
                <a:ea typeface="+mn-ea"/>
                <a:cs typeface="+mn-cs"/>
              </a:rPr>
              <a:t>) Certain diets alter the intestinal microbiota to one that promotes inflammation. In genetically susceptible animals (those with defects in </a:t>
            </a:r>
            <a:r>
              <a:rPr lang="en-GB" sz="1200" b="0" i="0" kern="1200" dirty="0" err="1" smtClean="0">
                <a:solidFill>
                  <a:schemeClr val="tx1"/>
                </a:solidFill>
                <a:effectLst/>
                <a:latin typeface="+mn-lt"/>
                <a:ea typeface="+mn-ea"/>
                <a:cs typeface="+mn-cs"/>
              </a:rPr>
              <a:t>inflammasome</a:t>
            </a:r>
            <a:r>
              <a:rPr lang="en-GB" sz="1200" b="0" i="0" kern="1200" dirty="0" smtClean="0">
                <a:solidFill>
                  <a:schemeClr val="tx1"/>
                </a:solidFill>
                <a:effectLst/>
                <a:latin typeface="+mn-lt"/>
                <a:ea typeface="+mn-ea"/>
                <a:cs typeface="+mn-cs"/>
              </a:rPr>
              <a:t> function or animals that overexpress carcinoembryonic antigen–related cell adhesion molecules [CEACAMs]), these alterations to the microbiota can promote initiation or aggravation of intestinal inflammation, via various mechanisms. Milk-derived saturated fats promote </a:t>
            </a:r>
            <a:r>
              <a:rPr lang="en-GB" sz="1200" b="0" i="0" kern="1200" dirty="0" err="1" smtClean="0">
                <a:solidFill>
                  <a:schemeClr val="tx1"/>
                </a:solidFill>
                <a:effectLst/>
                <a:latin typeface="+mn-lt"/>
                <a:ea typeface="+mn-ea"/>
                <a:cs typeface="+mn-cs"/>
              </a:rPr>
              <a:t>taurin</a:t>
            </a:r>
            <a:r>
              <a:rPr lang="en-GB" sz="1200" b="0" i="0" kern="1200" dirty="0" smtClean="0">
                <a:solidFill>
                  <a:schemeClr val="tx1"/>
                </a:solidFill>
                <a:effectLst/>
                <a:latin typeface="+mn-lt"/>
                <a:ea typeface="+mn-ea"/>
                <a:cs typeface="+mn-cs"/>
              </a:rPr>
              <a:t>-conjugation of bile acids—important sources of organic </a:t>
            </a:r>
            <a:r>
              <a:rPr lang="en-GB" sz="1200" b="0" i="0" kern="1200" dirty="0" err="1" smtClean="0">
                <a:solidFill>
                  <a:schemeClr val="tx1"/>
                </a:solidFill>
                <a:effectLst/>
                <a:latin typeface="+mn-lt"/>
                <a:ea typeface="+mn-ea"/>
                <a:cs typeface="+mn-cs"/>
              </a:rPr>
              <a:t>sulfur</a:t>
            </a:r>
            <a:r>
              <a:rPr lang="en-GB" sz="1200" b="0" i="0" kern="1200" dirty="0" smtClean="0">
                <a:solidFill>
                  <a:schemeClr val="tx1"/>
                </a:solidFill>
                <a:effectLst/>
                <a:latin typeface="+mn-lt"/>
                <a:ea typeface="+mn-ea"/>
                <a:cs typeface="+mn-cs"/>
              </a:rPr>
              <a:t>, supporting the development of </a:t>
            </a:r>
            <a:r>
              <a:rPr lang="en-GB" sz="1200" b="0" i="0" kern="1200" dirty="0" err="1" smtClean="0">
                <a:solidFill>
                  <a:schemeClr val="tx1"/>
                </a:solidFill>
                <a:effectLst/>
                <a:latin typeface="+mn-lt"/>
                <a:ea typeface="+mn-ea"/>
                <a:cs typeface="+mn-cs"/>
              </a:rPr>
              <a:t>sulfite</a:t>
            </a:r>
            <a:r>
              <a:rPr lang="en-GB" sz="1200" b="0" i="0" kern="1200" dirty="0" smtClean="0">
                <a:solidFill>
                  <a:schemeClr val="tx1"/>
                </a:solidFill>
                <a:effectLst/>
                <a:latin typeface="+mn-lt"/>
                <a:ea typeface="+mn-ea"/>
                <a:cs typeface="+mn-cs"/>
              </a:rPr>
              <a:t>-reducing </a:t>
            </a:r>
            <a:r>
              <a:rPr lang="en-GB" sz="1200" b="0" i="0" kern="1200" dirty="0" err="1" smtClean="0">
                <a:solidFill>
                  <a:schemeClr val="tx1"/>
                </a:solidFill>
                <a:effectLst/>
                <a:latin typeface="+mn-lt"/>
                <a:ea typeface="+mn-ea"/>
                <a:cs typeface="+mn-cs"/>
              </a:rPr>
              <a:t>pathobionts</a:t>
            </a:r>
            <a:r>
              <a:rPr lang="en-GB" sz="1200" b="0" i="0" kern="1200" dirty="0" smtClean="0">
                <a:solidFill>
                  <a:schemeClr val="tx1"/>
                </a:solidFill>
                <a:effectLst/>
                <a:latin typeface="+mn-lt"/>
                <a:ea typeface="+mn-ea"/>
                <a:cs typeface="+mn-cs"/>
              </a:rPr>
              <a:t> such as </a:t>
            </a:r>
            <a:r>
              <a:rPr lang="en-GB" sz="1200" b="0" i="1" kern="1200" dirty="0" smtClean="0">
                <a:solidFill>
                  <a:schemeClr val="tx1"/>
                </a:solidFill>
                <a:effectLst/>
                <a:latin typeface="+mn-lt"/>
                <a:ea typeface="+mn-ea"/>
                <a:cs typeface="+mn-cs"/>
              </a:rPr>
              <a:t>B </a:t>
            </a:r>
            <a:r>
              <a:rPr lang="en-GB" sz="1200" b="0" i="1" kern="1200" dirty="0" err="1" smtClean="0">
                <a:solidFill>
                  <a:schemeClr val="tx1"/>
                </a:solidFill>
                <a:effectLst/>
                <a:latin typeface="+mn-lt"/>
                <a:ea typeface="+mn-ea"/>
                <a:cs typeface="+mn-cs"/>
              </a:rPr>
              <a:t>wadsworthia</a:t>
            </a:r>
            <a:r>
              <a:rPr lang="en-GB" sz="1200" b="0" i="0" kern="1200" dirty="0" smtClean="0">
                <a:solidFill>
                  <a:schemeClr val="tx1"/>
                </a:solidFill>
                <a:effectLst/>
                <a:latin typeface="+mn-lt"/>
                <a:ea typeface="+mn-ea"/>
                <a:cs typeface="+mn-cs"/>
              </a:rPr>
              <a:t>. These can promote inflammation. ASC, apoptosis-associated speck-like protein containing a CARD; FMO, </a:t>
            </a:r>
            <a:r>
              <a:rPr lang="en-GB" sz="1200" b="0" i="0" kern="1200" dirty="0" err="1" smtClean="0">
                <a:solidFill>
                  <a:schemeClr val="tx1"/>
                </a:solidFill>
                <a:effectLst/>
                <a:latin typeface="+mn-lt"/>
                <a:ea typeface="+mn-ea"/>
                <a:cs typeface="+mn-cs"/>
              </a:rPr>
              <a:t>flavin</a:t>
            </a:r>
            <a:r>
              <a:rPr lang="en-GB" sz="1200" b="0" i="0" kern="1200" dirty="0" smtClean="0">
                <a:solidFill>
                  <a:schemeClr val="tx1"/>
                </a:solidFill>
                <a:effectLst/>
                <a:latin typeface="+mn-lt"/>
                <a:ea typeface="+mn-ea"/>
                <a:cs typeface="+mn-cs"/>
              </a:rPr>
              <a:t> monooxygenases; NALP3, NOD-like receptor family, pyrin domain containing 3; NFAT5, nuclear factor of activated T cells 5; SGK1, serine/threonine-protein kinase 1; </a:t>
            </a:r>
            <a:r>
              <a:rPr lang="en-GB" sz="1200" b="0" i="0" kern="1200" dirty="0" err="1" smtClean="0">
                <a:solidFill>
                  <a:schemeClr val="tx1"/>
                </a:solidFill>
                <a:effectLst/>
                <a:latin typeface="+mn-lt"/>
                <a:ea typeface="+mn-ea"/>
                <a:cs typeface="+mn-cs"/>
              </a:rPr>
              <a:t>Th</a:t>
            </a:r>
            <a:r>
              <a:rPr lang="en-GB" sz="1200" b="0" i="0" kern="1200" dirty="0" smtClean="0">
                <a:solidFill>
                  <a:schemeClr val="tx1"/>
                </a:solidFill>
                <a:effectLst/>
                <a:latin typeface="+mn-lt"/>
                <a:ea typeface="+mn-ea"/>
                <a:cs typeface="+mn-cs"/>
              </a:rPr>
              <a:t>, T helper cell.</a:t>
            </a:r>
            <a:endParaRPr lang="en-GB"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4ABE287E-1886-4698-8154-3167C2FF7013}" type="slidenum">
              <a:rPr lang="en-GB" smtClean="0"/>
              <a:t>22</a:t>
            </a:fld>
            <a:endParaRPr lang="en-GB"/>
          </a:p>
        </p:txBody>
      </p:sp>
    </p:spTree>
    <p:extLst>
      <p:ext uri="{BB962C8B-B14F-4D97-AF65-F5344CB8AC3E}">
        <p14:creationId xmlns:p14="http://schemas.microsoft.com/office/powerpoint/2010/main" val="1174684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GB" sz="1600" b="1" i="1">
              <a:solidFill>
                <a:srgbClr val="000000"/>
              </a:solidFill>
              <a:latin typeface="Arial" charset="0"/>
            </a:endParaRPr>
          </a:p>
        </p:txBody>
      </p:sp>
      <p:sp>
        <p:nvSpPr>
          <p:cNvPr id="4098"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en-US">
                <a:latin typeface="Arial" panose="020B0604020202020204" pitchFamily="34" charset="0"/>
                <a:ea typeface="msgothic" charset="0"/>
                <a:cs typeface="msgothic" charset="0"/>
              </a:rPr>
              <a:t>Proposed mechanism of how microbiota facilitates heme-induced compensatory hyperproliferation. (</a:t>
            </a:r>
            <a:r>
              <a:rPr lang="en-GB" altLang="en-US" i="1">
                <a:latin typeface="Arial" panose="020B0604020202020204" pitchFamily="34" charset="0"/>
                <a:ea typeface="msgothic" charset="0"/>
                <a:cs typeface="msgothic" charset="0"/>
              </a:rPr>
              <a:t>Upper</a:t>
            </a:r>
            <a:r>
              <a:rPr lang="en-GB" altLang="en-US">
                <a:latin typeface="Arial" panose="020B0604020202020204" pitchFamily="34" charset="0"/>
                <a:ea typeface="msgothic" charset="0"/>
                <a:cs typeface="msgothic" charset="0"/>
              </a:rPr>
              <a:t>) Processes when normal microbiota is present (i.e., without Abx) leading to compensatory hyperproliferation. (</a:t>
            </a:r>
            <a:r>
              <a:rPr lang="en-GB" altLang="en-US" i="1">
                <a:latin typeface="Arial" panose="020B0604020202020204" pitchFamily="34" charset="0"/>
                <a:ea typeface="msgothic" charset="0"/>
                <a:cs typeface="msgothic" charset="0"/>
              </a:rPr>
              <a:t>Lower</a:t>
            </a:r>
            <a:r>
              <a:rPr lang="en-GB" altLang="en-US">
                <a:latin typeface="Arial" panose="020B0604020202020204" pitchFamily="34" charset="0"/>
                <a:ea typeface="msgothic" charset="0"/>
                <a:cs typeface="msgothic" charset="0"/>
              </a:rPr>
              <a:t>) How Abx cause the mucus layer to be protective against cytotoxic micelles. R-S-S-R indicates native intra- and intermolecular disulfide bonds in the mucus that can be reduced by H</a:t>
            </a:r>
            <a:r>
              <a:rPr lang="en-GB" altLang="en-US" baseline="-33000">
                <a:latin typeface="Arial" panose="020B0604020202020204" pitchFamily="34" charset="0"/>
                <a:ea typeface="msgothic" charset="0"/>
                <a:cs typeface="msgothic" charset="0"/>
              </a:rPr>
              <a:t>2</a:t>
            </a:r>
            <a:r>
              <a:rPr lang="en-GB" altLang="en-US">
                <a:latin typeface="Arial" panose="020B0604020202020204" pitchFamily="34" charset="0"/>
                <a:ea typeface="msgothic" charset="0"/>
                <a:cs typeface="msgothic" charset="0"/>
              </a:rPr>
              <a:t>S to thiols (R-S-H) and trisulfides (R-S-S-S-R).</a:t>
            </a:r>
          </a:p>
        </p:txBody>
      </p:sp>
    </p:spTree>
    <p:extLst>
      <p:ext uri="{BB962C8B-B14F-4D97-AF65-F5344CB8AC3E}">
        <p14:creationId xmlns:p14="http://schemas.microsoft.com/office/powerpoint/2010/main" val="1782991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200" b="0" i="0" kern="1200" dirty="0" smtClean="0">
                <a:solidFill>
                  <a:schemeClr val="tx1"/>
                </a:solidFill>
                <a:effectLst/>
                <a:latin typeface="Times" charset="0"/>
                <a:ea typeface="+mn-ea"/>
                <a:cs typeface="+mn-cs"/>
              </a:rPr>
              <a:t>Anti-inflammatory effects of food components. (</a:t>
            </a:r>
            <a:r>
              <a:rPr lang="en-GB" sz="1200" b="0" i="1" kern="1200" dirty="0" smtClean="0">
                <a:solidFill>
                  <a:schemeClr val="tx1"/>
                </a:solidFill>
                <a:effectLst/>
                <a:latin typeface="Times" charset="0"/>
                <a:ea typeface="+mn-ea"/>
                <a:cs typeface="+mn-cs"/>
              </a:rPr>
              <a:t>A</a:t>
            </a:r>
            <a:r>
              <a:rPr lang="en-GB" sz="1200" b="0" i="0" kern="1200" dirty="0" smtClean="0">
                <a:solidFill>
                  <a:schemeClr val="tx1"/>
                </a:solidFill>
                <a:effectLst/>
                <a:latin typeface="Times" charset="0"/>
                <a:ea typeface="+mn-ea"/>
                <a:cs typeface="+mn-cs"/>
              </a:rPr>
              <a:t>) </a:t>
            </a:r>
            <a:r>
              <a:rPr lang="en-GB" sz="1200" b="0" i="0" kern="1200" dirty="0" err="1" smtClean="0">
                <a:solidFill>
                  <a:schemeClr val="tx1"/>
                </a:solidFill>
                <a:effectLst/>
                <a:latin typeface="Times" charset="0"/>
                <a:ea typeface="+mn-ea"/>
                <a:cs typeface="+mn-cs"/>
              </a:rPr>
              <a:t>AhR</a:t>
            </a:r>
            <a:r>
              <a:rPr lang="en-GB" sz="1200" b="0" i="0" kern="1200" dirty="0" smtClean="0">
                <a:solidFill>
                  <a:schemeClr val="tx1"/>
                </a:solidFill>
                <a:effectLst/>
                <a:latin typeface="Times" charset="0"/>
                <a:ea typeface="+mn-ea"/>
                <a:cs typeface="+mn-cs"/>
              </a:rPr>
              <a:t> provides an important link between the intestinal immune system and food-derived ligands. </a:t>
            </a:r>
            <a:r>
              <a:rPr lang="en-GB" sz="1200" b="0" i="0" kern="1200" dirty="0" err="1" smtClean="0">
                <a:solidFill>
                  <a:schemeClr val="tx1"/>
                </a:solidFill>
                <a:effectLst/>
                <a:latin typeface="Times" charset="0"/>
                <a:ea typeface="+mn-ea"/>
                <a:cs typeface="+mn-cs"/>
              </a:rPr>
              <a:t>AhR</a:t>
            </a:r>
            <a:r>
              <a:rPr lang="en-GB" sz="1200" b="0" i="0" kern="1200" dirty="0" smtClean="0">
                <a:solidFill>
                  <a:schemeClr val="tx1"/>
                </a:solidFill>
                <a:effectLst/>
                <a:latin typeface="Times" charset="0"/>
                <a:ea typeface="+mn-ea"/>
                <a:cs typeface="+mn-cs"/>
              </a:rPr>
              <a:t> activating ligands include </a:t>
            </a:r>
            <a:r>
              <a:rPr lang="en-GB" sz="1200" b="0" i="0" kern="1200" dirty="0" err="1" smtClean="0">
                <a:solidFill>
                  <a:schemeClr val="tx1"/>
                </a:solidFill>
                <a:effectLst/>
                <a:latin typeface="Times" charset="0"/>
                <a:ea typeface="+mn-ea"/>
                <a:cs typeface="+mn-cs"/>
              </a:rPr>
              <a:t>indolo</a:t>
            </a:r>
            <a:r>
              <a:rPr lang="en-GB" sz="1200" b="0" i="0" kern="1200" dirty="0" smtClean="0">
                <a:solidFill>
                  <a:schemeClr val="tx1"/>
                </a:solidFill>
                <a:effectLst/>
                <a:latin typeface="Times" charset="0"/>
                <a:ea typeface="+mn-ea"/>
                <a:cs typeface="+mn-cs"/>
              </a:rPr>
              <a:t>(3,2-b) </a:t>
            </a:r>
            <a:r>
              <a:rPr lang="en-GB" sz="1200" b="0" i="0" kern="1200" dirty="0" err="1" smtClean="0">
                <a:solidFill>
                  <a:schemeClr val="tx1"/>
                </a:solidFill>
                <a:effectLst/>
                <a:latin typeface="Times" charset="0"/>
                <a:ea typeface="+mn-ea"/>
                <a:cs typeface="+mn-cs"/>
              </a:rPr>
              <a:t>carbazole</a:t>
            </a:r>
            <a:r>
              <a:rPr lang="en-GB" sz="1200" b="0" i="0" kern="1200" dirty="0" smtClean="0">
                <a:solidFill>
                  <a:schemeClr val="tx1"/>
                </a:solidFill>
                <a:effectLst/>
                <a:latin typeface="Times" charset="0"/>
                <a:ea typeface="+mn-ea"/>
                <a:cs typeface="+mn-cs"/>
              </a:rPr>
              <a:t> or 6-formylindolo(3,2-b) </a:t>
            </a:r>
            <a:r>
              <a:rPr lang="en-GB" sz="1200" b="0" i="0" kern="1200" dirty="0" err="1" smtClean="0">
                <a:solidFill>
                  <a:schemeClr val="tx1"/>
                </a:solidFill>
                <a:effectLst/>
                <a:latin typeface="Times" charset="0"/>
                <a:ea typeface="+mn-ea"/>
                <a:cs typeface="+mn-cs"/>
              </a:rPr>
              <a:t>carbazole</a:t>
            </a:r>
            <a:r>
              <a:rPr lang="en-GB" sz="1200" b="0" i="0" kern="1200" dirty="0" smtClean="0">
                <a:solidFill>
                  <a:schemeClr val="tx1"/>
                </a:solidFill>
                <a:effectLst/>
                <a:latin typeface="Times" charset="0"/>
                <a:ea typeface="+mn-ea"/>
                <a:cs typeface="+mn-cs"/>
              </a:rPr>
              <a:t>, which come from cruciferous vegetables, flavonoids, and polyphenols, (</a:t>
            </a:r>
            <a:r>
              <a:rPr lang="en-GB" sz="1200" b="0" i="1" kern="1200" dirty="0" smtClean="0">
                <a:solidFill>
                  <a:schemeClr val="tx1"/>
                </a:solidFill>
                <a:effectLst/>
                <a:latin typeface="Times" charset="0"/>
                <a:ea typeface="+mn-ea"/>
                <a:cs typeface="+mn-cs"/>
              </a:rPr>
              <a:t>B</a:t>
            </a:r>
            <a:r>
              <a:rPr lang="en-GB" sz="1200" b="0" i="0" kern="1200" dirty="0" smtClean="0">
                <a:solidFill>
                  <a:schemeClr val="tx1"/>
                </a:solidFill>
                <a:effectLst/>
                <a:latin typeface="Times" charset="0"/>
                <a:ea typeface="+mn-ea"/>
                <a:cs typeface="+mn-cs"/>
              </a:rPr>
              <a:t>) as well as bacterial-derived molecules, such as </a:t>
            </a:r>
            <a:r>
              <a:rPr lang="en-GB" sz="1200" b="0" i="0" kern="1200" dirty="0" err="1" smtClean="0">
                <a:solidFill>
                  <a:schemeClr val="tx1"/>
                </a:solidFill>
                <a:effectLst/>
                <a:latin typeface="Times" charset="0"/>
                <a:ea typeface="+mn-ea"/>
                <a:cs typeface="+mn-cs"/>
              </a:rPr>
              <a:t>phenazins</a:t>
            </a:r>
            <a:r>
              <a:rPr lang="en-GB" sz="1200" b="0" i="0" kern="1200" dirty="0" smtClean="0">
                <a:solidFill>
                  <a:schemeClr val="tx1"/>
                </a:solidFill>
                <a:effectLst/>
                <a:latin typeface="Times" charset="0"/>
                <a:ea typeface="+mn-ea"/>
                <a:cs typeface="+mn-cs"/>
              </a:rPr>
              <a:t> and </a:t>
            </a:r>
            <a:r>
              <a:rPr lang="en-GB" sz="1200" b="0" i="0" kern="1200" dirty="0" err="1" smtClean="0">
                <a:solidFill>
                  <a:schemeClr val="tx1"/>
                </a:solidFill>
                <a:effectLst/>
                <a:latin typeface="Times" charset="0"/>
                <a:ea typeface="+mn-ea"/>
                <a:cs typeface="+mn-cs"/>
              </a:rPr>
              <a:t>naphtoquinon</a:t>
            </a:r>
            <a:r>
              <a:rPr lang="en-GB" sz="1200" b="0" i="0" kern="1200" dirty="0" smtClean="0">
                <a:solidFill>
                  <a:schemeClr val="tx1"/>
                </a:solidFill>
                <a:effectLst/>
                <a:latin typeface="Times" charset="0"/>
                <a:ea typeface="+mn-ea"/>
                <a:cs typeface="+mn-cs"/>
              </a:rPr>
              <a:t> </a:t>
            </a:r>
            <a:r>
              <a:rPr lang="en-GB" sz="1200" b="0" i="0" kern="1200" dirty="0" err="1" smtClean="0">
                <a:solidFill>
                  <a:schemeClr val="tx1"/>
                </a:solidFill>
                <a:effectLst/>
                <a:latin typeface="Times" charset="0"/>
                <a:ea typeface="+mn-ea"/>
                <a:cs typeface="+mn-cs"/>
              </a:rPr>
              <a:t>phthiocol</a:t>
            </a:r>
            <a:r>
              <a:rPr lang="en-GB" sz="1200" b="0" i="0" kern="1200" dirty="0" smtClean="0">
                <a:solidFill>
                  <a:schemeClr val="tx1"/>
                </a:solidFill>
                <a:effectLst/>
                <a:latin typeface="Times" charset="0"/>
                <a:ea typeface="+mn-ea"/>
                <a:cs typeface="+mn-cs"/>
              </a:rPr>
              <a:t>, and microbial metabolic products such as 1,4-dihydroxy-2-naphthoic acid. </a:t>
            </a:r>
            <a:r>
              <a:rPr lang="en-GB" sz="1200" b="0" i="0" kern="1200" dirty="0" err="1" smtClean="0">
                <a:solidFill>
                  <a:schemeClr val="tx1"/>
                </a:solidFill>
                <a:effectLst/>
                <a:latin typeface="Times" charset="0"/>
                <a:ea typeface="+mn-ea"/>
                <a:cs typeface="+mn-cs"/>
              </a:rPr>
              <a:t>AhR</a:t>
            </a:r>
            <a:r>
              <a:rPr lang="en-GB" sz="1200" b="0" i="0" kern="1200" dirty="0" smtClean="0">
                <a:solidFill>
                  <a:schemeClr val="tx1"/>
                </a:solidFill>
                <a:effectLst/>
                <a:latin typeface="Times" charset="0"/>
                <a:ea typeface="+mn-ea"/>
                <a:cs typeface="+mn-cs"/>
              </a:rPr>
              <a:t> ligands activate chaperone-bound </a:t>
            </a:r>
            <a:r>
              <a:rPr lang="en-GB" sz="1200" b="0" i="0" kern="1200" dirty="0" err="1" smtClean="0">
                <a:solidFill>
                  <a:schemeClr val="tx1"/>
                </a:solidFill>
                <a:effectLst/>
                <a:latin typeface="Times" charset="0"/>
                <a:ea typeface="+mn-ea"/>
                <a:cs typeface="+mn-cs"/>
              </a:rPr>
              <a:t>AhRs</a:t>
            </a:r>
            <a:r>
              <a:rPr lang="en-GB" sz="1200" b="0" i="0" kern="1200" dirty="0" smtClean="0">
                <a:solidFill>
                  <a:schemeClr val="tx1"/>
                </a:solidFill>
                <a:effectLst/>
                <a:latin typeface="Times" charset="0"/>
                <a:ea typeface="+mn-ea"/>
                <a:cs typeface="+mn-cs"/>
              </a:rPr>
              <a:t>, which </a:t>
            </a:r>
            <a:r>
              <a:rPr lang="en-GB" sz="1200" b="0" i="0" kern="1200" dirty="0" err="1" smtClean="0">
                <a:solidFill>
                  <a:schemeClr val="tx1"/>
                </a:solidFill>
                <a:effectLst/>
                <a:latin typeface="Times" charset="0"/>
                <a:ea typeface="+mn-ea"/>
                <a:cs typeface="+mn-cs"/>
              </a:rPr>
              <a:t>dimerize</a:t>
            </a:r>
            <a:r>
              <a:rPr lang="en-GB" sz="1200" b="0" i="0" kern="1200" dirty="0" smtClean="0">
                <a:solidFill>
                  <a:schemeClr val="tx1"/>
                </a:solidFill>
                <a:effectLst/>
                <a:latin typeface="Times" charset="0"/>
                <a:ea typeface="+mn-ea"/>
                <a:cs typeface="+mn-cs"/>
              </a:rPr>
              <a:t> with the </a:t>
            </a:r>
            <a:r>
              <a:rPr lang="en-GB" sz="1200" b="0" i="0" kern="1200" dirty="0" err="1" smtClean="0">
                <a:solidFill>
                  <a:schemeClr val="tx1"/>
                </a:solidFill>
                <a:effectLst/>
                <a:latin typeface="Times" charset="0"/>
                <a:ea typeface="+mn-ea"/>
                <a:cs typeface="+mn-cs"/>
              </a:rPr>
              <a:t>AhR</a:t>
            </a:r>
            <a:r>
              <a:rPr lang="en-GB" sz="1200" b="0" i="0" kern="1200" dirty="0" smtClean="0">
                <a:solidFill>
                  <a:schemeClr val="tx1"/>
                </a:solidFill>
                <a:effectLst/>
                <a:latin typeface="Times" charset="0"/>
                <a:ea typeface="+mn-ea"/>
                <a:cs typeface="+mn-cs"/>
              </a:rPr>
              <a:t> nuclear </a:t>
            </a:r>
            <a:r>
              <a:rPr lang="en-GB" sz="1200" b="0" i="0" kern="1200" dirty="0" err="1" smtClean="0">
                <a:solidFill>
                  <a:schemeClr val="tx1"/>
                </a:solidFill>
                <a:effectLst/>
                <a:latin typeface="Times" charset="0"/>
                <a:ea typeface="+mn-ea"/>
                <a:cs typeface="+mn-cs"/>
              </a:rPr>
              <a:t>translocator</a:t>
            </a:r>
            <a:r>
              <a:rPr lang="en-GB" sz="1200" b="0" i="0" kern="1200" dirty="0" smtClean="0">
                <a:solidFill>
                  <a:schemeClr val="tx1"/>
                </a:solidFill>
                <a:effectLst/>
                <a:latin typeface="Times" charset="0"/>
                <a:ea typeface="+mn-ea"/>
                <a:cs typeface="+mn-cs"/>
              </a:rPr>
              <a:t> (</a:t>
            </a:r>
            <a:r>
              <a:rPr lang="en-GB" sz="1200" b="0" i="0" kern="1200" dirty="0" err="1" smtClean="0">
                <a:solidFill>
                  <a:schemeClr val="tx1"/>
                </a:solidFill>
                <a:effectLst/>
                <a:latin typeface="Times" charset="0"/>
                <a:ea typeface="+mn-ea"/>
                <a:cs typeface="+mn-cs"/>
              </a:rPr>
              <a:t>Arnt</a:t>
            </a:r>
            <a:r>
              <a:rPr lang="en-GB" sz="1200" b="0" i="0" kern="1200" dirty="0" smtClean="0">
                <a:solidFill>
                  <a:schemeClr val="tx1"/>
                </a:solidFill>
                <a:effectLst/>
                <a:latin typeface="Times" charset="0"/>
                <a:ea typeface="+mn-ea"/>
                <a:cs typeface="+mn-cs"/>
              </a:rPr>
              <a:t>) to regulate gene expression. </a:t>
            </a:r>
            <a:r>
              <a:rPr lang="en-GB" sz="1200" b="0" i="0" kern="1200" dirty="0" err="1" smtClean="0">
                <a:solidFill>
                  <a:schemeClr val="tx1"/>
                </a:solidFill>
                <a:effectLst/>
                <a:latin typeface="Times" charset="0"/>
                <a:ea typeface="+mn-ea"/>
                <a:cs typeface="+mn-cs"/>
              </a:rPr>
              <a:t>AhR</a:t>
            </a:r>
            <a:r>
              <a:rPr lang="en-GB" sz="1200" b="0" i="0" kern="1200" dirty="0" smtClean="0">
                <a:solidFill>
                  <a:schemeClr val="tx1"/>
                </a:solidFill>
                <a:effectLst/>
                <a:latin typeface="Times" charset="0"/>
                <a:ea typeface="+mn-ea"/>
                <a:cs typeface="+mn-cs"/>
              </a:rPr>
              <a:t> </a:t>
            </a:r>
            <a:r>
              <a:rPr lang="en-GB" sz="1200" b="0" i="0" kern="1200" dirty="0" err="1" smtClean="0">
                <a:solidFill>
                  <a:schemeClr val="tx1"/>
                </a:solidFill>
                <a:effectLst/>
                <a:latin typeface="Times" charset="0"/>
                <a:ea typeface="+mn-ea"/>
                <a:cs typeface="+mn-cs"/>
              </a:rPr>
              <a:t>signaling</a:t>
            </a:r>
            <a:r>
              <a:rPr lang="en-GB" sz="1200" b="0" i="0" kern="1200" dirty="0" smtClean="0">
                <a:solidFill>
                  <a:schemeClr val="tx1"/>
                </a:solidFill>
                <a:effectLst/>
                <a:latin typeface="Times" charset="0"/>
                <a:ea typeface="+mn-ea"/>
                <a:cs typeface="+mn-cs"/>
              </a:rPr>
              <a:t> is required for the generation and maintenance of intestinal immune cells including specialized intraepithelial lymphocytes and CD4-ROR</a:t>
            </a:r>
            <a:r>
              <a:rPr lang="el-GR" sz="1200" b="0" i="0" kern="1200" dirty="0" err="1" smtClean="0">
                <a:solidFill>
                  <a:schemeClr val="tx1"/>
                </a:solidFill>
                <a:effectLst/>
                <a:latin typeface="Times" charset="0"/>
                <a:ea typeface="+mn-ea"/>
                <a:cs typeface="+mn-cs"/>
              </a:rPr>
              <a:t>γδ</a:t>
            </a:r>
            <a:r>
              <a:rPr lang="el-GR" sz="1200" b="0" i="0" kern="1200" dirty="0" smtClean="0">
                <a:solidFill>
                  <a:schemeClr val="tx1"/>
                </a:solidFill>
                <a:effectLst/>
                <a:latin typeface="Times" charset="0"/>
                <a:ea typeface="+mn-ea"/>
                <a:cs typeface="+mn-cs"/>
              </a:rPr>
              <a:t>+ </a:t>
            </a:r>
            <a:r>
              <a:rPr lang="en-GB" sz="1200" b="0" i="0" kern="1200" dirty="0" smtClean="0">
                <a:solidFill>
                  <a:schemeClr val="tx1"/>
                </a:solidFill>
                <a:effectLst/>
                <a:latin typeface="Times" charset="0"/>
                <a:ea typeface="+mn-ea"/>
                <a:cs typeface="+mn-cs"/>
              </a:rPr>
              <a:t>innate lymphoid cells. </a:t>
            </a:r>
            <a:r>
              <a:rPr lang="en-GB" sz="1200" b="0" i="0" kern="1200" dirty="0" err="1" smtClean="0">
                <a:solidFill>
                  <a:schemeClr val="tx1"/>
                </a:solidFill>
                <a:effectLst/>
                <a:latin typeface="Times" charset="0"/>
                <a:ea typeface="+mn-ea"/>
                <a:cs typeface="+mn-cs"/>
              </a:rPr>
              <a:t>AhR</a:t>
            </a:r>
            <a:r>
              <a:rPr lang="en-GB" sz="1200" b="0" i="0" kern="1200" dirty="0" smtClean="0">
                <a:solidFill>
                  <a:schemeClr val="tx1"/>
                </a:solidFill>
                <a:effectLst/>
                <a:latin typeface="Times" charset="0"/>
                <a:ea typeface="+mn-ea"/>
                <a:cs typeface="+mn-cs"/>
              </a:rPr>
              <a:t>-induced production of IL22 could have </a:t>
            </a:r>
            <a:r>
              <a:rPr lang="en-GB" sz="1200" b="0" i="0" kern="1200" dirty="0" err="1" smtClean="0">
                <a:solidFill>
                  <a:schemeClr val="tx1"/>
                </a:solidFill>
                <a:effectLst/>
                <a:latin typeface="Times" charset="0"/>
                <a:ea typeface="+mn-ea"/>
                <a:cs typeface="+mn-cs"/>
              </a:rPr>
              <a:t>immunomodulatory</a:t>
            </a:r>
            <a:r>
              <a:rPr lang="en-GB" sz="1200" b="0" i="0" kern="1200" dirty="0" smtClean="0">
                <a:solidFill>
                  <a:schemeClr val="tx1"/>
                </a:solidFill>
                <a:effectLst/>
                <a:latin typeface="Times" charset="0"/>
                <a:ea typeface="+mn-ea"/>
                <a:cs typeface="+mn-cs"/>
              </a:rPr>
              <a:t> and metabolic effects. (</a:t>
            </a:r>
            <a:r>
              <a:rPr lang="en-GB" sz="1200" b="0" i="1" kern="1200" dirty="0" smtClean="0">
                <a:solidFill>
                  <a:schemeClr val="tx1"/>
                </a:solidFill>
                <a:effectLst/>
                <a:latin typeface="Times" charset="0"/>
                <a:ea typeface="+mn-ea"/>
                <a:cs typeface="+mn-cs"/>
              </a:rPr>
              <a:t>C</a:t>
            </a:r>
            <a:r>
              <a:rPr lang="en-GB" sz="1200" b="0" i="0" kern="1200" dirty="0" smtClean="0">
                <a:solidFill>
                  <a:schemeClr val="tx1"/>
                </a:solidFill>
                <a:effectLst/>
                <a:latin typeface="Times" charset="0"/>
                <a:ea typeface="+mn-ea"/>
                <a:cs typeface="+mn-cs"/>
              </a:rPr>
              <a:t>) Tryptophan is another important anti-inflammatory molecule in food. Its uptake is regulated by intestinal ACE2 (independent of its functions in the renin-angiotensin system). Tryptophan is converted to indole-3-aldehyde (another ligand of </a:t>
            </a:r>
            <a:r>
              <a:rPr lang="en-GB" sz="1200" b="0" i="0" kern="1200" dirty="0" err="1" smtClean="0">
                <a:solidFill>
                  <a:schemeClr val="tx1"/>
                </a:solidFill>
                <a:effectLst/>
                <a:latin typeface="Times" charset="0"/>
                <a:ea typeface="+mn-ea"/>
                <a:cs typeface="+mn-cs"/>
              </a:rPr>
              <a:t>AhR</a:t>
            </a:r>
            <a:r>
              <a:rPr lang="en-GB" sz="1200" b="0" i="0" kern="1200" dirty="0" smtClean="0">
                <a:solidFill>
                  <a:schemeClr val="tx1"/>
                </a:solidFill>
                <a:effectLst/>
                <a:latin typeface="Times" charset="0"/>
                <a:ea typeface="+mn-ea"/>
                <a:cs typeface="+mn-cs"/>
              </a:rPr>
              <a:t>) by bacterial enzymes. Tryptophan is required for the generation of </a:t>
            </a:r>
            <a:r>
              <a:rPr lang="en-GB" sz="1200" b="0" i="0" kern="1200" dirty="0" err="1" smtClean="0">
                <a:solidFill>
                  <a:schemeClr val="tx1"/>
                </a:solidFill>
                <a:effectLst/>
                <a:latin typeface="Times" charset="0"/>
                <a:ea typeface="+mn-ea"/>
                <a:cs typeface="+mn-cs"/>
              </a:rPr>
              <a:t>nicotinamide</a:t>
            </a:r>
            <a:r>
              <a:rPr lang="en-GB" sz="1200" b="0" i="0" kern="1200" dirty="0" smtClean="0">
                <a:solidFill>
                  <a:schemeClr val="tx1"/>
                </a:solidFill>
                <a:effectLst/>
                <a:latin typeface="Times" charset="0"/>
                <a:ea typeface="+mn-ea"/>
                <a:cs typeface="+mn-cs"/>
              </a:rPr>
              <a:t> (also vitamin B3 or niacin). </a:t>
            </a:r>
            <a:r>
              <a:rPr lang="en-GB" sz="1200" b="0" i="0" kern="1200" dirty="0" err="1" smtClean="0">
                <a:solidFill>
                  <a:schemeClr val="tx1"/>
                </a:solidFill>
                <a:effectLst/>
                <a:latin typeface="Times" charset="0"/>
                <a:ea typeface="+mn-ea"/>
                <a:cs typeface="+mn-cs"/>
              </a:rPr>
              <a:t>Nicotinamide</a:t>
            </a:r>
            <a:r>
              <a:rPr lang="en-GB" sz="1200" b="0" i="0" kern="1200" dirty="0" smtClean="0">
                <a:solidFill>
                  <a:schemeClr val="tx1"/>
                </a:solidFill>
                <a:effectLst/>
                <a:latin typeface="Times" charset="0"/>
                <a:ea typeface="+mn-ea"/>
                <a:cs typeface="+mn-cs"/>
              </a:rPr>
              <a:t> can activate the </a:t>
            </a:r>
            <a:r>
              <a:rPr lang="en-GB" sz="1200" b="0" i="0" kern="1200" dirty="0" err="1" smtClean="0">
                <a:solidFill>
                  <a:schemeClr val="tx1"/>
                </a:solidFill>
                <a:effectLst/>
                <a:latin typeface="Times" charset="0"/>
                <a:ea typeface="+mn-ea"/>
                <a:cs typeface="+mn-cs"/>
              </a:rPr>
              <a:t>mTOR</a:t>
            </a:r>
            <a:r>
              <a:rPr lang="en-GB" sz="1200" b="0" i="0" kern="1200" dirty="0" smtClean="0">
                <a:solidFill>
                  <a:schemeClr val="tx1"/>
                </a:solidFill>
                <a:effectLst/>
                <a:latin typeface="Times" charset="0"/>
                <a:ea typeface="+mn-ea"/>
                <a:cs typeface="+mn-cs"/>
              </a:rPr>
              <a:t> pathway, including p70S6 kinase and antimicrobial peptides, to produce anti-inflammatory effects. Within the cell, tryptophan is converted to </a:t>
            </a:r>
            <a:r>
              <a:rPr lang="en-GB" sz="1200" b="0" i="0" kern="1200" dirty="0" err="1" smtClean="0">
                <a:solidFill>
                  <a:schemeClr val="tx1"/>
                </a:solidFill>
                <a:effectLst/>
                <a:latin typeface="Times" charset="0"/>
                <a:ea typeface="+mn-ea"/>
                <a:cs typeface="+mn-cs"/>
              </a:rPr>
              <a:t>kynurenine</a:t>
            </a:r>
            <a:r>
              <a:rPr lang="en-GB" sz="1200" b="0" i="0" kern="1200" dirty="0" smtClean="0">
                <a:solidFill>
                  <a:schemeClr val="tx1"/>
                </a:solidFill>
                <a:effectLst/>
                <a:latin typeface="Times" charset="0"/>
                <a:ea typeface="+mn-ea"/>
                <a:cs typeface="+mn-cs"/>
              </a:rPr>
              <a:t> (another </a:t>
            </a:r>
            <a:r>
              <a:rPr lang="en-GB" sz="1200" b="0" i="0" kern="1200" dirty="0" err="1" smtClean="0">
                <a:solidFill>
                  <a:schemeClr val="tx1"/>
                </a:solidFill>
                <a:effectLst/>
                <a:latin typeface="Times" charset="0"/>
                <a:ea typeface="+mn-ea"/>
                <a:cs typeface="+mn-cs"/>
              </a:rPr>
              <a:t>AhR</a:t>
            </a:r>
            <a:r>
              <a:rPr lang="en-GB" sz="1200" b="0" i="0" kern="1200" dirty="0" smtClean="0">
                <a:solidFill>
                  <a:schemeClr val="tx1"/>
                </a:solidFill>
                <a:effectLst/>
                <a:latin typeface="Times" charset="0"/>
                <a:ea typeface="+mn-ea"/>
                <a:cs typeface="+mn-cs"/>
              </a:rPr>
              <a:t> ligand) by </a:t>
            </a:r>
            <a:r>
              <a:rPr lang="en-GB" sz="1200" b="0" i="0" kern="1200" dirty="0" err="1" smtClean="0">
                <a:solidFill>
                  <a:schemeClr val="tx1"/>
                </a:solidFill>
                <a:effectLst/>
                <a:latin typeface="Times" charset="0"/>
                <a:ea typeface="+mn-ea"/>
                <a:cs typeface="+mn-cs"/>
              </a:rPr>
              <a:t>indoleamine</a:t>
            </a:r>
            <a:r>
              <a:rPr lang="en-GB" sz="1200" b="0" i="0" kern="1200" dirty="0" smtClean="0">
                <a:solidFill>
                  <a:schemeClr val="tx1"/>
                </a:solidFill>
                <a:effectLst/>
                <a:latin typeface="Times" charset="0"/>
                <a:ea typeface="+mn-ea"/>
                <a:cs typeface="+mn-cs"/>
              </a:rPr>
              <a:t> 2,3-dioxygenase (IDO). (</a:t>
            </a:r>
            <a:r>
              <a:rPr lang="en-GB" sz="1200" b="0" i="1" kern="1200" dirty="0" smtClean="0">
                <a:solidFill>
                  <a:schemeClr val="tx1"/>
                </a:solidFill>
                <a:effectLst/>
                <a:latin typeface="Times" charset="0"/>
                <a:ea typeface="+mn-ea"/>
                <a:cs typeface="+mn-cs"/>
              </a:rPr>
              <a:t>D</a:t>
            </a:r>
            <a:r>
              <a:rPr lang="en-GB" sz="1200" b="0" i="0" kern="1200" dirty="0" smtClean="0">
                <a:solidFill>
                  <a:schemeClr val="tx1"/>
                </a:solidFill>
                <a:effectLst/>
                <a:latin typeface="Times" charset="0"/>
                <a:ea typeface="+mn-ea"/>
                <a:cs typeface="+mn-cs"/>
              </a:rPr>
              <a:t>) Soluble dietary </a:t>
            </a:r>
            <a:r>
              <a:rPr lang="en-GB" sz="1200" b="0" i="0" kern="1200" dirty="0" err="1" smtClean="0">
                <a:solidFill>
                  <a:schemeClr val="tx1"/>
                </a:solidFill>
                <a:effectLst/>
                <a:latin typeface="Times" charset="0"/>
                <a:ea typeface="+mn-ea"/>
                <a:cs typeface="+mn-cs"/>
              </a:rPr>
              <a:t>fiber</a:t>
            </a:r>
            <a:r>
              <a:rPr lang="en-GB" sz="1200" b="0" i="0" kern="1200" dirty="0" smtClean="0">
                <a:solidFill>
                  <a:schemeClr val="tx1"/>
                </a:solidFill>
                <a:effectLst/>
                <a:latin typeface="Times" charset="0"/>
                <a:ea typeface="+mn-ea"/>
                <a:cs typeface="+mn-cs"/>
              </a:rPr>
              <a:t> (complex carbohydrates, CCH) is cleaved into SCFAs by bacterial glycoside hydrolases. The SCFAs acetate, </a:t>
            </a:r>
            <a:r>
              <a:rPr lang="en-GB" sz="1200" b="0" i="0" kern="1200" dirty="0" err="1" smtClean="0">
                <a:solidFill>
                  <a:schemeClr val="tx1"/>
                </a:solidFill>
                <a:effectLst/>
                <a:latin typeface="Times" charset="0"/>
                <a:ea typeface="+mn-ea"/>
                <a:cs typeface="+mn-cs"/>
              </a:rPr>
              <a:t>proprionate</a:t>
            </a:r>
            <a:r>
              <a:rPr lang="en-GB" sz="1200" b="0" i="0" kern="1200" dirty="0" smtClean="0">
                <a:solidFill>
                  <a:schemeClr val="tx1"/>
                </a:solidFill>
                <a:effectLst/>
                <a:latin typeface="Times" charset="0"/>
                <a:ea typeface="+mn-ea"/>
                <a:cs typeface="+mn-cs"/>
              </a:rPr>
              <a:t>, and butyrate have anti-inflammatory effects. SCFAs bind GPCRs such as GPR41, GPR43, or GPR109A, which activate the transcription factor </a:t>
            </a:r>
            <a:r>
              <a:rPr lang="en-GB" sz="1200" b="0" i="0" kern="1200" dirty="0" err="1" smtClean="0">
                <a:solidFill>
                  <a:schemeClr val="tx1"/>
                </a:solidFill>
                <a:effectLst/>
                <a:latin typeface="Times" charset="0"/>
                <a:ea typeface="+mn-ea"/>
                <a:cs typeface="+mn-cs"/>
              </a:rPr>
              <a:t>arrestin</a:t>
            </a:r>
            <a:r>
              <a:rPr lang="en-GB" sz="1200" b="0" i="0" kern="1200" dirty="0" smtClean="0">
                <a:solidFill>
                  <a:schemeClr val="tx1"/>
                </a:solidFill>
                <a:effectLst/>
                <a:latin typeface="Times" charset="0"/>
                <a:ea typeface="+mn-ea"/>
                <a:cs typeface="+mn-cs"/>
              </a:rPr>
              <a:t>-</a:t>
            </a:r>
            <a:r>
              <a:rPr lang="el-GR" sz="1200" b="0" i="0" kern="1200" dirty="0" smtClean="0">
                <a:solidFill>
                  <a:schemeClr val="tx1"/>
                </a:solidFill>
                <a:effectLst/>
                <a:latin typeface="Times" charset="0"/>
                <a:ea typeface="+mn-ea"/>
                <a:cs typeface="+mn-cs"/>
              </a:rPr>
              <a:t>β2. </a:t>
            </a:r>
            <a:r>
              <a:rPr lang="en-GB" sz="1200" b="0" i="0" kern="1200" dirty="0" smtClean="0">
                <a:solidFill>
                  <a:schemeClr val="tx1"/>
                </a:solidFill>
                <a:effectLst/>
                <a:latin typeface="Times" charset="0"/>
                <a:ea typeface="+mn-ea"/>
                <a:cs typeface="+mn-cs"/>
              </a:rPr>
              <a:t>Interestingly, GPCRs can be activated by other ligands such as niacin (GPR109A) and </a:t>
            </a:r>
            <a:r>
              <a:rPr lang="el-GR" sz="1200" b="0" i="0" kern="1200" dirty="0" smtClean="0">
                <a:solidFill>
                  <a:schemeClr val="tx1"/>
                </a:solidFill>
                <a:effectLst/>
                <a:latin typeface="Times" charset="0"/>
                <a:ea typeface="+mn-ea"/>
                <a:cs typeface="+mn-cs"/>
              </a:rPr>
              <a:t>Ω-3 </a:t>
            </a:r>
            <a:r>
              <a:rPr lang="en-GB" sz="1200" b="0" i="0" kern="1200" dirty="0" smtClean="0">
                <a:solidFill>
                  <a:schemeClr val="tx1"/>
                </a:solidFill>
                <a:effectLst/>
                <a:latin typeface="Times" charset="0"/>
                <a:ea typeface="+mn-ea"/>
                <a:cs typeface="+mn-cs"/>
              </a:rPr>
              <a:t>fatty acids (GPR120). Butyrate is a natural inhibitor of the histone </a:t>
            </a:r>
            <a:r>
              <a:rPr lang="en-GB" sz="1200" b="0" i="0" kern="1200" dirty="0" err="1" smtClean="0">
                <a:solidFill>
                  <a:schemeClr val="tx1"/>
                </a:solidFill>
                <a:effectLst/>
                <a:latin typeface="Times" charset="0"/>
                <a:ea typeface="+mn-ea"/>
                <a:cs typeface="+mn-cs"/>
              </a:rPr>
              <a:t>deacetylases</a:t>
            </a:r>
            <a:r>
              <a:rPr lang="en-GB" sz="1200" b="0" i="0" kern="1200" dirty="0" smtClean="0">
                <a:solidFill>
                  <a:schemeClr val="tx1"/>
                </a:solidFill>
                <a:effectLst/>
                <a:latin typeface="Times" charset="0"/>
                <a:ea typeface="+mn-ea"/>
                <a:cs typeface="+mn-cs"/>
              </a:rPr>
              <a:t> 6 and 9, and could promote development of peripheral regulatory T cells through epigenetic mechanisms. AA, amino acids; FOXP3, </a:t>
            </a:r>
            <a:r>
              <a:rPr lang="en-GB" sz="1200" b="0" i="0" kern="1200" dirty="0" err="1" smtClean="0">
                <a:solidFill>
                  <a:schemeClr val="tx1"/>
                </a:solidFill>
                <a:effectLst/>
                <a:latin typeface="Times" charset="0"/>
                <a:ea typeface="+mn-ea"/>
                <a:cs typeface="+mn-cs"/>
              </a:rPr>
              <a:t>forkhead</a:t>
            </a:r>
            <a:r>
              <a:rPr lang="en-GB" sz="1200" b="0" i="0" kern="1200" dirty="0" smtClean="0">
                <a:solidFill>
                  <a:schemeClr val="tx1"/>
                </a:solidFill>
                <a:effectLst/>
                <a:latin typeface="Times" charset="0"/>
                <a:ea typeface="+mn-ea"/>
                <a:cs typeface="+mn-cs"/>
              </a:rPr>
              <a:t> box P3; HA/Nam, </a:t>
            </a:r>
            <a:r>
              <a:rPr lang="en-GB" sz="1200" b="0" i="0" kern="1200" dirty="0" err="1" smtClean="0">
                <a:solidFill>
                  <a:schemeClr val="tx1"/>
                </a:solidFill>
                <a:effectLst/>
                <a:latin typeface="Times" charset="0"/>
                <a:ea typeface="+mn-ea"/>
                <a:cs typeface="+mn-cs"/>
              </a:rPr>
              <a:t>nicotinamide</a:t>
            </a:r>
            <a:r>
              <a:rPr lang="en-GB" sz="1200" b="0" i="0" kern="1200" dirty="0" smtClean="0">
                <a:solidFill>
                  <a:schemeClr val="tx1"/>
                </a:solidFill>
                <a:effectLst/>
                <a:latin typeface="Times" charset="0"/>
                <a:ea typeface="+mn-ea"/>
                <a:cs typeface="+mn-cs"/>
              </a:rPr>
              <a:t>; IE, intraepithelial; ILCs, intestinal lymphoid cells; </a:t>
            </a:r>
            <a:r>
              <a:rPr lang="en-GB" sz="1200" b="0" i="0" kern="1200" dirty="0" err="1" smtClean="0">
                <a:solidFill>
                  <a:schemeClr val="tx1"/>
                </a:solidFill>
                <a:effectLst/>
                <a:latin typeface="Times" charset="0"/>
                <a:ea typeface="+mn-ea"/>
                <a:cs typeface="+mn-cs"/>
              </a:rPr>
              <a:t>mTOR</a:t>
            </a:r>
            <a:r>
              <a:rPr lang="en-GB" sz="1200" b="0" i="0" kern="1200" dirty="0" smtClean="0">
                <a:solidFill>
                  <a:schemeClr val="tx1"/>
                </a:solidFill>
                <a:effectLst/>
                <a:latin typeface="Times" charset="0"/>
                <a:ea typeface="+mn-ea"/>
                <a:cs typeface="+mn-cs"/>
              </a:rPr>
              <a:t>, mechanistic target of </a:t>
            </a:r>
            <a:r>
              <a:rPr lang="en-GB" sz="1200" b="0" i="0" kern="1200" dirty="0" err="1" smtClean="0">
                <a:solidFill>
                  <a:schemeClr val="tx1"/>
                </a:solidFill>
                <a:effectLst/>
                <a:latin typeface="Times" charset="0"/>
                <a:ea typeface="+mn-ea"/>
                <a:cs typeface="+mn-cs"/>
              </a:rPr>
              <a:t>rapamycin</a:t>
            </a:r>
            <a:r>
              <a:rPr lang="en-GB" sz="1200" b="0" i="0" kern="1200" dirty="0" smtClean="0">
                <a:solidFill>
                  <a:schemeClr val="tx1"/>
                </a:solidFill>
                <a:effectLst/>
                <a:latin typeface="Times" charset="0"/>
                <a:ea typeface="+mn-ea"/>
                <a:cs typeface="+mn-cs"/>
              </a:rPr>
              <a:t>; </a:t>
            </a:r>
            <a:r>
              <a:rPr lang="en-GB" sz="1200" b="0" i="0" kern="1200" dirty="0" err="1" smtClean="0">
                <a:solidFill>
                  <a:schemeClr val="tx1"/>
                </a:solidFill>
                <a:effectLst/>
                <a:latin typeface="Times" charset="0"/>
                <a:ea typeface="+mn-ea"/>
                <a:cs typeface="+mn-cs"/>
              </a:rPr>
              <a:t>Treg</a:t>
            </a:r>
            <a:r>
              <a:rPr lang="en-GB" sz="1200" b="0" i="0" kern="1200" dirty="0" smtClean="0">
                <a:solidFill>
                  <a:schemeClr val="tx1"/>
                </a:solidFill>
                <a:effectLst/>
                <a:latin typeface="Times" charset="0"/>
                <a:ea typeface="+mn-ea"/>
                <a:cs typeface="+mn-cs"/>
              </a:rPr>
              <a:t>, regulatory T cells.</a:t>
            </a:r>
            <a:endParaRPr lang="en-GB" dirty="0" smtClean="0"/>
          </a:p>
          <a:p>
            <a:endParaRPr lang="en-US" dirty="0"/>
          </a:p>
        </p:txBody>
      </p:sp>
    </p:spTree>
    <p:extLst>
      <p:ext uri="{BB962C8B-B14F-4D97-AF65-F5344CB8AC3E}">
        <p14:creationId xmlns:p14="http://schemas.microsoft.com/office/powerpoint/2010/main" val="693650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abundance of the phyla </a:t>
            </a:r>
            <a:r>
              <a:rPr lang="en-GB" dirty="0" err="1" smtClean="0"/>
              <a:t>Bacteroidetes</a:t>
            </a:r>
            <a:r>
              <a:rPr lang="en-GB" dirty="0" smtClean="0"/>
              <a:t> and </a:t>
            </a:r>
            <a:r>
              <a:rPr lang="en-GB" dirty="0" err="1" smtClean="0"/>
              <a:t>Firmicutes</a:t>
            </a:r>
            <a:r>
              <a:rPr lang="en-GB" dirty="0" smtClean="0"/>
              <a:t> (A) and the ratio </a:t>
            </a:r>
            <a:r>
              <a:rPr lang="en-GB" dirty="0" err="1" smtClean="0"/>
              <a:t>Firmicutes</a:t>
            </a:r>
            <a:r>
              <a:rPr lang="en-GB" dirty="0" smtClean="0"/>
              <a:t>/</a:t>
            </a:r>
            <a:r>
              <a:rPr lang="en-GB" dirty="0" err="1" smtClean="0"/>
              <a:t>Bacteroidetes</a:t>
            </a:r>
            <a:r>
              <a:rPr lang="en-GB" dirty="0" smtClean="0"/>
              <a:t> (B) in pigs fed DS or RS for 2 </a:t>
            </a:r>
            <a:r>
              <a:rPr lang="en-GB" dirty="0" err="1" smtClean="0"/>
              <a:t>wk</a:t>
            </a:r>
            <a:r>
              <a:rPr lang="en-GB" dirty="0" smtClean="0"/>
              <a:t>, as determined by </a:t>
            </a:r>
            <a:r>
              <a:rPr lang="en-GB" dirty="0" err="1" smtClean="0"/>
              <a:t>PITChip</a:t>
            </a:r>
            <a:r>
              <a:rPr lang="en-GB" dirty="0" smtClean="0"/>
              <a:t>. Data are presented as means ± SEM, n = 9 per treatment. * indicates P &lt; 0.05. DS, digestible starch; RS, resistant starch. </a:t>
            </a:r>
            <a:endParaRPr lang="en-GB" dirty="0"/>
          </a:p>
        </p:txBody>
      </p:sp>
    </p:spTree>
    <p:extLst>
      <p:ext uri="{BB962C8B-B14F-4D97-AF65-F5344CB8AC3E}">
        <p14:creationId xmlns:p14="http://schemas.microsoft.com/office/powerpoint/2010/main" val="1207305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rgbClr val="002060"/>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7F42836-9E91-F44F-BD48-DC2FBBCA4880}" type="datetimeFigureOut">
              <a:rPr lang="en-US" smtClean="0">
                <a:solidFill>
                  <a:prstClr val="black">
                    <a:tint val="75000"/>
                  </a:prstClr>
                </a:solidFill>
              </a:rPr>
              <a:pPr/>
              <a:t>1/25/17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D2E720D-069F-0842-87BF-86EF075C51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79928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7F42836-9E91-F44F-BD48-DC2FBBCA4880}" type="datetimeFigureOut">
              <a:rPr lang="en-US" smtClean="0">
                <a:solidFill>
                  <a:prstClr val="black">
                    <a:tint val="75000"/>
                  </a:prstClr>
                </a:solidFill>
              </a:rPr>
              <a:pPr/>
              <a:t>1/25/17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D2E720D-069F-0842-87BF-86EF075C51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982274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7F42836-9E91-F44F-BD48-DC2FBBCA4880}" type="datetimeFigureOut">
              <a:rPr lang="en-US" smtClean="0">
                <a:solidFill>
                  <a:prstClr val="black">
                    <a:tint val="75000"/>
                  </a:prstClr>
                </a:solidFill>
              </a:rPr>
              <a:pPr/>
              <a:t>1/25/17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D2E720D-069F-0842-87BF-86EF075C51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9185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US" altLang="zh-TW"/>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atin typeface="Arial" pitchFamily="34" charset="0"/>
              </a:defRPr>
            </a:lvl1pPr>
          </a:lstStyle>
          <a:p>
            <a:pPr fontAlgn="base">
              <a:spcBef>
                <a:spcPct val="0"/>
              </a:spcBef>
              <a:spcAft>
                <a:spcPct val="0"/>
              </a:spcAft>
              <a:defRPr/>
            </a:pPr>
            <a:endParaRPr lang="en-US" altLang="zh-TW" sz="1600" b="1" i="1">
              <a:solidFill>
                <a:prstClr val="black"/>
              </a:solidFill>
            </a:endParaRPr>
          </a:p>
        </p:txBody>
      </p:sp>
      <p:sp>
        <p:nvSpPr>
          <p:cNvPr id="7" name="Slide Number Placeholder 6"/>
          <p:cNvSpPr>
            <a:spLocks noGrp="1"/>
          </p:cNvSpPr>
          <p:nvPr>
            <p:ph type="sldNum" sz="quarter" idx="12"/>
          </p:nvPr>
        </p:nvSpPr>
        <p:spPr/>
        <p:txBody>
          <a:bodyPr/>
          <a:lstStyle>
            <a:lvl1pPr>
              <a:defRPr/>
            </a:lvl1pPr>
          </a:lstStyle>
          <a:p>
            <a:pPr>
              <a:defRPr/>
            </a:pPr>
            <a:fld id="{2D8A833D-6A68-418E-B5C6-1BC38E06DC91}" type="slidenum">
              <a:rPr lang="en-US" altLang="zh-TW"/>
              <a:pPr>
                <a:defRPr/>
              </a:pPr>
              <a:t>‹#›</a:t>
            </a:fld>
            <a:endParaRPr lang="en-US" altLang="zh-TW"/>
          </a:p>
        </p:txBody>
      </p:sp>
    </p:spTree>
    <p:extLst>
      <p:ext uri="{BB962C8B-B14F-4D97-AF65-F5344CB8AC3E}">
        <p14:creationId xmlns:p14="http://schemas.microsoft.com/office/powerpoint/2010/main" val="1634390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002060"/>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7F42836-9E91-F44F-BD48-DC2FBBCA4880}" type="datetimeFigureOut">
              <a:rPr lang="en-US" smtClean="0">
                <a:solidFill>
                  <a:prstClr val="black">
                    <a:tint val="75000"/>
                  </a:prstClr>
                </a:solidFill>
              </a:rPr>
              <a:pPr/>
              <a:t>1/25/17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D2E720D-069F-0842-87BF-86EF075C51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9035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solidFill>
                  <a:srgbClr val="002060"/>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F42836-9E91-F44F-BD48-DC2FBBCA4880}" type="datetimeFigureOut">
              <a:rPr lang="en-US" smtClean="0">
                <a:solidFill>
                  <a:prstClr val="black">
                    <a:tint val="75000"/>
                  </a:prstClr>
                </a:solidFill>
              </a:rPr>
              <a:pPr/>
              <a:t>1/25/17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D2E720D-069F-0842-87BF-86EF075C51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208597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002060"/>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7F42836-9E91-F44F-BD48-DC2FBBCA4880}" type="datetimeFigureOut">
              <a:rPr lang="en-US" smtClean="0">
                <a:solidFill>
                  <a:prstClr val="black">
                    <a:tint val="75000"/>
                  </a:prstClr>
                </a:solidFill>
              </a:rPr>
              <a:pPr/>
              <a:t>1/25/17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D2E720D-069F-0842-87BF-86EF075C51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3952765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lvl1pPr algn="ctr">
              <a:defRPr>
                <a:solidFill>
                  <a:srgbClr val="002060"/>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7F42836-9E91-F44F-BD48-DC2FBBCA4880}" type="datetimeFigureOut">
              <a:rPr lang="en-US" smtClean="0">
                <a:solidFill>
                  <a:prstClr val="black">
                    <a:tint val="75000"/>
                  </a:prstClr>
                </a:solidFill>
              </a:rPr>
              <a:pPr/>
              <a:t>1/25/17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D2E720D-069F-0842-87BF-86EF075C51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884480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002060"/>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7F42836-9E91-F44F-BD48-DC2FBBCA4880}" type="datetimeFigureOut">
              <a:rPr lang="en-US" smtClean="0">
                <a:solidFill>
                  <a:prstClr val="black">
                    <a:tint val="75000"/>
                  </a:prstClr>
                </a:solidFill>
              </a:rPr>
              <a:pPr/>
              <a:t>1/25/17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D2E720D-069F-0842-87BF-86EF075C51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302070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F42836-9E91-F44F-BD48-DC2FBBCA4880}" type="datetimeFigureOut">
              <a:rPr lang="en-US" smtClean="0">
                <a:solidFill>
                  <a:prstClr val="black">
                    <a:tint val="75000"/>
                  </a:prstClr>
                </a:solidFill>
              </a:rPr>
              <a:pPr/>
              <a:t>1/25/17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D2E720D-069F-0842-87BF-86EF075C51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3102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F42836-9E91-F44F-BD48-DC2FBBCA4880}" type="datetimeFigureOut">
              <a:rPr lang="en-US" smtClean="0">
                <a:solidFill>
                  <a:prstClr val="black">
                    <a:tint val="75000"/>
                  </a:prstClr>
                </a:solidFill>
              </a:rPr>
              <a:pPr/>
              <a:t>1/25/17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D2E720D-069F-0842-87BF-86EF075C51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6067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F42836-9E91-F44F-BD48-DC2FBBCA4880}" type="datetimeFigureOut">
              <a:rPr lang="en-US" smtClean="0">
                <a:solidFill>
                  <a:prstClr val="black">
                    <a:tint val="75000"/>
                  </a:prstClr>
                </a:solidFill>
              </a:rPr>
              <a:pPr/>
              <a:t>1/25/17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D2E720D-069F-0842-87BF-86EF075C51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21087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F42836-9E91-F44F-BD48-DC2FBBCA4880}" type="datetimeFigureOut">
              <a:rPr lang="en-US" smtClean="0">
                <a:solidFill>
                  <a:prstClr val="black">
                    <a:tint val="75000"/>
                  </a:prstClr>
                </a:solidFill>
              </a:rPr>
              <a:pPr/>
              <a:t>1/25/17</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2E720D-069F-0842-87BF-86EF075C51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1291531"/>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47" r:id="rId12"/>
  </p:sldLayoutIdLst>
  <p:timing>
    <p:tnLst>
      <p:par>
        <p:cTn id="1" dur="indefinite" restart="never" nodeType="tmRoot"/>
      </p:par>
    </p:tnLst>
  </p:timing>
  <p:txStyles>
    <p:titleStyle>
      <a:lvl1pPr algn="ctr" defTabSz="914400" rtl="0" eaLnBrk="1" latinLnBrk="0" hangingPunct="1">
        <a:lnSpc>
          <a:spcPct val="90000"/>
        </a:lnSpc>
        <a:spcBef>
          <a:spcPct val="0"/>
        </a:spcBef>
        <a:buNone/>
        <a:defRPr sz="4400" kern="1200">
          <a:solidFill>
            <a:srgbClr val="00206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JPG"/><Relationship Id="rId12" Type="http://schemas.openxmlformats.org/officeDocument/2006/relationships/image" Target="../media/image10.JPG"/><Relationship Id="rId13"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jpeg"/><Relationship Id="rId8" Type="http://schemas.openxmlformats.org/officeDocument/2006/relationships/image" Target="../media/image6.jpg"/><Relationship Id="rId9" Type="http://schemas.openxmlformats.org/officeDocument/2006/relationships/image" Target="../media/image7.jpeg"/><Relationship Id="rId10" Type="http://schemas.openxmlformats.org/officeDocument/2006/relationships/image" Target="../media/image8.JP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1" Type="http://schemas.openxmlformats.org/officeDocument/2006/relationships/image" Target="../media/image36.jpeg"/><Relationship Id="rId12" Type="http://schemas.openxmlformats.org/officeDocument/2006/relationships/image" Target="../media/image37.jpe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 Id="rId1" Type="http://schemas.openxmlformats.org/officeDocument/2006/relationships/vmlDrawing" Target="../drawings/vmlDrawing1.vml"/><Relationship Id="rId2" Type="http://schemas.openxmlformats.org/officeDocument/2006/relationships/slideLayout" Target="../slideLayouts/slideLayout4.xml"/><Relationship Id="rId3" Type="http://schemas.openxmlformats.org/officeDocument/2006/relationships/image" Target="../media/image31.jpeg"/><Relationship Id="rId4" Type="http://schemas.openxmlformats.org/officeDocument/2006/relationships/hyperlink" Target="http://www.tifn.nl/" TargetMode="External"/><Relationship Id="rId5" Type="http://schemas.openxmlformats.org/officeDocument/2006/relationships/image" Target="../media/image32.jpeg"/><Relationship Id="rId6" Type="http://schemas.openxmlformats.org/officeDocument/2006/relationships/image" Target="../media/image33.wmf"/><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oleObject" Target="../embeddings/oleObject1.bin"/><Relationship Id="rId10" Type="http://schemas.openxmlformats.org/officeDocument/2006/relationships/image" Target="../media/image30.wmf"/></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jpeg"/><Relationship Id="rId5" Type="http://schemas.openxmlformats.org/officeDocument/2006/relationships/image" Target="../media/image44.jpeg"/><Relationship Id="rId6" Type="http://schemas.openxmlformats.org/officeDocument/2006/relationships/image" Target="../media/image45.jpeg"/><Relationship Id="rId7" Type="http://schemas.openxmlformats.org/officeDocument/2006/relationships/image" Target="../media/image46.jpeg"/><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2.jpeg"/><Relationship Id="rId1" Type="http://schemas.openxmlformats.org/officeDocument/2006/relationships/slideLayout" Target="../slideLayouts/slideLayout6.xml"/><Relationship Id="rId2" Type="http://schemas.openxmlformats.org/officeDocument/2006/relationships/image" Target="../media/image5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jpeg"/><Relationship Id="rId3"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5.tiff"/></Relationships>
</file>

<file path=ppt/slides/_rels/slide19.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png"/><Relationship Id="rId5" Type="http://schemas.openxmlformats.org/officeDocument/2006/relationships/image" Target="../media/image59.jpeg"/><Relationship Id="rId1" Type="http://schemas.openxmlformats.org/officeDocument/2006/relationships/slideLayout" Target="../slideLayouts/slideLayout6.xml"/><Relationship Id="rId2" Type="http://schemas.openxmlformats.org/officeDocument/2006/relationships/image" Target="../media/image5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25.jpeg"/><Relationship Id="rId5" Type="http://schemas.openxmlformats.org/officeDocument/2006/relationships/image" Target="../media/image62.jpeg"/><Relationship Id="rId6" Type="http://schemas.openxmlformats.org/officeDocument/2006/relationships/image" Target="../media/image63.jpeg"/><Relationship Id="rId7" Type="http://schemas.openxmlformats.org/officeDocument/2006/relationships/image" Target="../media/image64.gif"/><Relationship Id="rId8" Type="http://schemas.openxmlformats.org/officeDocument/2006/relationships/image" Target="../media/image65.jpeg"/><Relationship Id="rId9" Type="http://schemas.openxmlformats.org/officeDocument/2006/relationships/image" Target="../media/image66.tiff"/><Relationship Id="rId1" Type="http://schemas.openxmlformats.org/officeDocument/2006/relationships/slideLayout" Target="../slideLayouts/slideLayout6.xml"/><Relationship Id="rId2" Type="http://schemas.openxmlformats.org/officeDocument/2006/relationships/image" Target="../media/image60.emf"/></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jpg"/><Relationship Id="rId5" Type="http://schemas.openxmlformats.org/officeDocument/2006/relationships/image" Target="../media/image59.jpeg"/><Relationship Id="rId1" Type="http://schemas.openxmlformats.org/officeDocument/2006/relationships/slideLayout" Target="../slideLayouts/slideLayout6.xml"/><Relationship Id="rId2" Type="http://schemas.openxmlformats.org/officeDocument/2006/relationships/image" Target="../media/image67.jpeg"/></Relationships>
</file>

<file path=ppt/slides/_rels/slide22.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71.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3" Type="http://schemas.openxmlformats.org/officeDocument/2006/relationships/image" Target="../media/image72.jpeg"/><Relationship Id="rId4" Type="http://schemas.openxmlformats.org/officeDocument/2006/relationships/image" Target="../media/image73.jpeg"/><Relationship Id="rId5" Type="http://schemas.openxmlformats.org/officeDocument/2006/relationships/image" Target="../media/image74.tif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3" Type="http://schemas.openxmlformats.org/officeDocument/2006/relationships/image" Target="../media/image75.jpeg"/><Relationship Id="rId4" Type="http://schemas.openxmlformats.org/officeDocument/2006/relationships/image" Target="../media/image76.jpe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6.xml"/><Relationship Id="rId2" Type="http://schemas.openxmlformats.org/officeDocument/2006/relationships/image" Target="../media/image7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tiff"/></Relationships>
</file>

<file path=ppt/slides/_rels/slide27.xml.rels><?xml version="1.0" encoding="UTF-8" standalone="yes"?>
<Relationships xmlns="http://schemas.openxmlformats.org/package/2006/relationships"><Relationship Id="rId3" Type="http://schemas.openxmlformats.org/officeDocument/2006/relationships/image" Target="../media/image81.emf"/><Relationship Id="rId4" Type="http://schemas.openxmlformats.org/officeDocument/2006/relationships/image" Target="../media/image82.emf"/><Relationship Id="rId5" Type="http://schemas.openxmlformats.org/officeDocument/2006/relationships/image" Target="../media/image83.emf"/><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3" Type="http://schemas.openxmlformats.org/officeDocument/2006/relationships/image" Target="../media/image84.emf"/><Relationship Id="rId4" Type="http://schemas.openxmlformats.org/officeDocument/2006/relationships/image" Target="../media/image85.emf"/><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9.tiff"/><Relationship Id="rId3" Type="http://schemas.openxmlformats.org/officeDocument/2006/relationships/image" Target="../media/image90.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1.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package" Target="../embeddings/Microsoft_Word_Document1.docx"/><Relationship Id="rId5" Type="http://schemas.openxmlformats.org/officeDocument/2006/relationships/image" Target="../media/image92.emf"/><Relationship Id="rId6" Type="http://schemas.openxmlformats.org/officeDocument/2006/relationships/image" Target="../media/image93.tif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4.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jpeg"/><Relationship Id="rId3" Type="http://schemas.openxmlformats.org/officeDocument/2006/relationships/image" Target="../media/image9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7.emf"/><Relationship Id="rId3" Type="http://schemas.openxmlformats.org/officeDocument/2006/relationships/image" Target="../media/image9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9.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99.tiff"/></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25.jpeg"/><Relationship Id="rId5" Type="http://schemas.openxmlformats.org/officeDocument/2006/relationships/image" Target="../media/image101.jpeg"/><Relationship Id="rId6" Type="http://schemas.openxmlformats.org/officeDocument/2006/relationships/image" Target="../media/image62.jpeg"/><Relationship Id="rId7" Type="http://schemas.openxmlformats.org/officeDocument/2006/relationships/image" Target="../media/image102.emf"/><Relationship Id="rId8" Type="http://schemas.openxmlformats.org/officeDocument/2006/relationships/image" Target="../media/image103.tiff"/><Relationship Id="rId9" Type="http://schemas.openxmlformats.org/officeDocument/2006/relationships/image" Target="../media/image104.jpe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105.jpeg"/><Relationship Id="rId4" Type="http://schemas.openxmlformats.org/officeDocument/2006/relationships/image" Target="../media/image106.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108.jpeg"/><Relationship Id="rId1" Type="http://schemas.openxmlformats.org/officeDocument/2006/relationships/slideLayout" Target="../slideLayouts/slideLayout6.xml"/><Relationship Id="rId2"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jpeg"/><Relationship Id="rId5" Type="http://schemas.openxmlformats.org/officeDocument/2006/relationships/image" Target="../media/image111.jpeg"/><Relationship Id="rId6" Type="http://schemas.openxmlformats.org/officeDocument/2006/relationships/image" Target="../media/image112.jpe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jpeg"/><Relationship Id="rId5" Type="http://schemas.openxmlformats.org/officeDocument/2006/relationships/image" Target="../media/image115.jpeg"/><Relationship Id="rId6" Type="http://schemas.openxmlformats.org/officeDocument/2006/relationships/image" Target="../media/image116.jpeg"/><Relationship Id="rId7" Type="http://schemas.openxmlformats.org/officeDocument/2006/relationships/image" Target="../media/image117.jpeg"/><Relationship Id="rId8" Type="http://schemas.openxmlformats.org/officeDocument/2006/relationships/image" Target="../media/image118.jpeg"/><Relationship Id="rId9" Type="http://schemas.openxmlformats.org/officeDocument/2006/relationships/image" Target="../media/image119.jpeg"/><Relationship Id="rId10" Type="http://schemas.openxmlformats.org/officeDocument/2006/relationships/image" Target="../media/image120.jpeg"/><Relationship Id="rId11" Type="http://schemas.openxmlformats.org/officeDocument/2006/relationships/image" Target="../media/image121.tiff"/><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jpg"/><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hyperlink" Target="http://www.amazon.com/gp/reader/1580086810/ref=sib_dp_pt" TargetMode="External"/><Relationship Id="rId7" Type="http://schemas.openxmlformats.org/officeDocument/2006/relationships/image" Target="../media/image24.jpeg"/><Relationship Id="rId1" Type="http://schemas.openxmlformats.org/officeDocument/2006/relationships/slideLayout" Target="../slideLayouts/slideLayout6.xml"/><Relationship Id="rId2"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traight Connector 16387"/>
          <p:cNvSpPr>
            <a:spLocks noChangeShapeType="1"/>
          </p:cNvSpPr>
          <p:nvPr/>
        </p:nvSpPr>
        <p:spPr bwMode="auto">
          <a:xfrm>
            <a:off x="1060897" y="2678971"/>
            <a:ext cx="6661150" cy="0"/>
          </a:xfrm>
          <a:prstGeom prst="line">
            <a:avLst/>
          </a:prstGeom>
          <a:noFill/>
          <a:ln w="9525" algn="ctr">
            <a:noFill/>
            <a:round/>
            <a:headEnd/>
            <a:tailEnd/>
          </a:ln>
        </p:spPr>
        <p:txBody>
          <a:bodyPr/>
          <a:lstStyle/>
          <a:p>
            <a:pPr defTabSz="457200"/>
            <a:endParaRPr lang="en-US">
              <a:solidFill>
                <a:prstClr val="black"/>
              </a:solidFill>
            </a:endParaRPr>
          </a:p>
        </p:txBody>
      </p:sp>
      <p:sp>
        <p:nvSpPr>
          <p:cNvPr id="5134" name="Title 20"/>
          <p:cNvSpPr>
            <a:spLocks noGrp="1"/>
          </p:cNvSpPr>
          <p:nvPr>
            <p:ph type="ctrTitle"/>
          </p:nvPr>
        </p:nvSpPr>
        <p:spPr>
          <a:xfrm>
            <a:off x="395536" y="1196752"/>
            <a:ext cx="8116824" cy="2299988"/>
          </a:xfrm>
        </p:spPr>
        <p:txBody>
          <a:bodyPr>
            <a:noAutofit/>
          </a:bodyPr>
          <a:lstStyle/>
          <a:p>
            <a:r>
              <a:rPr lang="en-GB" sz="2400" smtClean="0"/>
              <a:t/>
            </a:r>
            <a:br>
              <a:rPr lang="en-GB" sz="2400" smtClean="0"/>
            </a:br>
            <a:r>
              <a:rPr lang="en-GB" sz="2400" smtClean="0"/>
              <a:t/>
            </a:r>
            <a:br>
              <a:rPr lang="en-GB" sz="2400" smtClean="0"/>
            </a:br>
            <a:r>
              <a:rPr lang="en-GB" sz="2400" smtClean="0"/>
              <a:t/>
            </a:r>
            <a:br>
              <a:rPr lang="en-GB" sz="2400" smtClean="0"/>
            </a:br>
            <a:r>
              <a:rPr lang="en-GB" sz="2400" smtClean="0"/>
              <a:t/>
            </a:r>
            <a:br>
              <a:rPr lang="en-GB" sz="2400" smtClean="0"/>
            </a:br>
            <a:r>
              <a:rPr lang="en-GB" sz="2400" smtClean="0"/>
              <a:t/>
            </a:r>
            <a:br>
              <a:rPr lang="en-GB" sz="2400" smtClean="0"/>
            </a:br>
            <a:r>
              <a:rPr lang="en-US" sz="2400" smtClean="0"/>
              <a:t>We are what we eat – insights from nutrigenomics research to understand how diet is shaping our health</a:t>
            </a:r>
            <a:r>
              <a:rPr lang="en-GB" sz="2400" smtClean="0"/>
              <a:t/>
            </a:r>
            <a:br>
              <a:rPr lang="en-GB" sz="2400" smtClean="0"/>
            </a:br>
            <a:endParaRPr lang="en-US" sz="2400" dirty="0"/>
          </a:p>
        </p:txBody>
      </p:sp>
      <p:sp>
        <p:nvSpPr>
          <p:cNvPr id="35844" name="Rectangle 16386"/>
          <p:cNvSpPr>
            <a:spLocks noGrp="1" noChangeArrowheads="1"/>
          </p:cNvSpPr>
          <p:nvPr>
            <p:ph type="subTitle" idx="1"/>
          </p:nvPr>
        </p:nvSpPr>
        <p:spPr/>
        <p:txBody>
          <a:bodyPr/>
          <a:lstStyle/>
          <a:p>
            <a:r>
              <a:rPr lang="en-US" smtClean="0"/>
              <a:t/>
            </a:r>
            <a:br>
              <a:rPr lang="en-US" smtClean="0"/>
            </a:br>
            <a:endParaRPr lang="en-US" dirty="0"/>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0112" y="3790791"/>
            <a:ext cx="1244540" cy="634916"/>
          </a:xfrm>
          <a:prstGeom prst="rect">
            <a:avLst/>
          </a:prstGeom>
        </p:spPr>
      </p:pic>
      <p:pic>
        <p:nvPicPr>
          <p:cNvPr id="18"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579" y="3800005"/>
            <a:ext cx="987022" cy="59509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5"/>
          <a:stretch>
            <a:fillRect/>
          </a:stretch>
        </p:blipFill>
        <p:spPr>
          <a:xfrm>
            <a:off x="404296" y="4647697"/>
            <a:ext cx="3037838" cy="2160240"/>
          </a:xfrm>
          <a:prstGeom prst="rect">
            <a:avLst/>
          </a:prstGeom>
        </p:spPr>
      </p:pic>
      <p:grpSp>
        <p:nvGrpSpPr>
          <p:cNvPr id="7" name="Group 6"/>
          <p:cNvGrpSpPr/>
          <p:nvPr/>
        </p:nvGrpSpPr>
        <p:grpSpPr>
          <a:xfrm>
            <a:off x="3421881" y="4647697"/>
            <a:ext cx="1872208" cy="2160240"/>
            <a:chOff x="6876256" y="4005064"/>
            <a:chExt cx="1872208" cy="2160240"/>
          </a:xfrm>
        </p:grpSpPr>
        <p:pic>
          <p:nvPicPr>
            <p:cNvPr id="5" name="Picture 4"/>
            <p:cNvPicPr>
              <a:picLocks noChangeAspect="1"/>
            </p:cNvPicPr>
            <p:nvPr/>
          </p:nvPicPr>
          <p:blipFill>
            <a:blip r:embed="rId6"/>
            <a:stretch>
              <a:fillRect/>
            </a:stretch>
          </p:blipFill>
          <p:spPr>
            <a:xfrm>
              <a:off x="6876256" y="5104386"/>
              <a:ext cx="1872208" cy="1060918"/>
            </a:xfrm>
            <a:prstGeom prst="rect">
              <a:avLst/>
            </a:prstGeom>
          </p:spPr>
        </p:pic>
        <p:pic>
          <p:nvPicPr>
            <p:cNvPr id="1025" name="Picture 1" descr="UEA MEDICAL RESEARCH CENTRE PH1_301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76256" y="4005064"/>
              <a:ext cx="1872208" cy="12459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31" name="Rectangle 16386"/>
          <p:cNvSpPr txBox="1">
            <a:spLocks noChangeArrowheads="1"/>
          </p:cNvSpPr>
          <p:nvPr/>
        </p:nvSpPr>
        <p:spPr bwMode="auto">
          <a:xfrm>
            <a:off x="3181763" y="3737370"/>
            <a:ext cx="2802370" cy="663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spAutoFit/>
          </a:bodyPr>
          <a:lstStyle>
            <a:lvl1pPr marL="0" indent="0" algn="ctr" rtl="0" fontAlgn="base">
              <a:spcBef>
                <a:spcPct val="20000"/>
              </a:spcBef>
              <a:spcAft>
                <a:spcPct val="0"/>
              </a:spcAft>
              <a:buNone/>
              <a:defRPr sz="3200">
                <a:solidFill>
                  <a:schemeClr val="tx1"/>
                </a:solidFill>
                <a:latin typeface="+mn-lt"/>
                <a:ea typeface="+mn-ea"/>
                <a:cs typeface="+mn-cs"/>
              </a:defRPr>
            </a:lvl1pPr>
            <a:lvl2pPr marL="457200" indent="0" algn="ctr" rtl="0" fontAlgn="base">
              <a:spcBef>
                <a:spcPct val="20000"/>
              </a:spcBef>
              <a:spcAft>
                <a:spcPct val="0"/>
              </a:spcAft>
              <a:buNone/>
              <a:defRPr sz="2800">
                <a:solidFill>
                  <a:schemeClr val="tx1"/>
                </a:solidFill>
                <a:latin typeface="+mn-lt"/>
              </a:defRPr>
            </a:lvl2pPr>
            <a:lvl3pPr marL="914400" indent="0" algn="ctr" rtl="0" fontAlgn="base">
              <a:spcBef>
                <a:spcPct val="20000"/>
              </a:spcBef>
              <a:spcAft>
                <a:spcPct val="0"/>
              </a:spcAft>
              <a:buNone/>
              <a:defRPr sz="2400">
                <a:solidFill>
                  <a:schemeClr val="tx1"/>
                </a:solidFill>
                <a:latin typeface="+mn-lt"/>
              </a:defRPr>
            </a:lvl3pPr>
            <a:lvl4pPr marL="1371600" indent="0" algn="ctr" rtl="0" fontAlgn="base">
              <a:spcBef>
                <a:spcPct val="20000"/>
              </a:spcBef>
              <a:spcAft>
                <a:spcPct val="0"/>
              </a:spcAft>
              <a:buNone/>
              <a:defRPr sz="2000">
                <a:solidFill>
                  <a:schemeClr val="tx1"/>
                </a:solidFill>
                <a:latin typeface="+mn-lt"/>
              </a:defRPr>
            </a:lvl4pPr>
            <a:lvl5pPr marL="1828800" indent="0" algn="ctr" rtl="0" fontAlgn="base">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r>
              <a:rPr lang="en-US" sz="1400" kern="0" dirty="0" smtClean="0">
                <a:solidFill>
                  <a:srgbClr val="0000FF"/>
                </a:solidFill>
                <a:effectLst>
                  <a:outerShdw blurRad="38100" dist="38100" dir="2700000" algn="tl">
                    <a:srgbClr val="C0C0C0"/>
                  </a:outerShdw>
                </a:effectLst>
              </a:rPr>
              <a:t>Michael Müller</a:t>
            </a:r>
            <a:br>
              <a:rPr lang="en-US" sz="1400" kern="0" dirty="0" smtClean="0">
                <a:solidFill>
                  <a:srgbClr val="0000FF"/>
                </a:solidFill>
                <a:effectLst>
                  <a:outerShdw blurRad="38100" dist="38100" dir="2700000" algn="tl">
                    <a:srgbClr val="C0C0C0"/>
                  </a:outerShdw>
                </a:effectLst>
              </a:rPr>
            </a:br>
            <a:r>
              <a:rPr lang="en-US" sz="1050" kern="0" dirty="0" smtClean="0">
                <a:solidFill>
                  <a:srgbClr val="0000FF"/>
                </a:solidFill>
                <a:effectLst>
                  <a:outerShdw blurRad="38100" dist="38100" dir="2700000" algn="tl">
                    <a:srgbClr val="C0C0C0"/>
                  </a:outerShdw>
                </a:effectLst>
              </a:rPr>
              <a:t>Professor of Nutrigenomics &amp; Systems </a:t>
            </a:r>
            <a:r>
              <a:rPr lang="en-US" sz="1050" kern="0" dirty="0" smtClean="0">
                <a:solidFill>
                  <a:srgbClr val="0000FF"/>
                </a:solidFill>
                <a:effectLst>
                  <a:outerShdw blurRad="38100" dist="38100" dir="2700000" algn="tl">
                    <a:srgbClr val="C0C0C0"/>
                  </a:outerShdw>
                </a:effectLst>
              </a:rPr>
              <a:t>Nutrition</a:t>
            </a:r>
            <a:endParaRPr lang="en-US" sz="1050" kern="0" dirty="0" smtClean="0">
              <a:solidFill>
                <a:srgbClr val="0000FF"/>
              </a:solidFill>
              <a:effectLst>
                <a:outerShdw blurRad="38100" dist="38100" dir="2700000" algn="tl">
                  <a:srgbClr val="C0C0C0"/>
                </a:outerShdw>
              </a:effectLst>
            </a:endParaRPr>
          </a:p>
          <a:p>
            <a:r>
              <a:rPr lang="en-US" sz="1050" kern="0" dirty="0" smtClean="0">
                <a:solidFill>
                  <a:srgbClr val="0000FF"/>
                </a:solidFill>
                <a:effectLst>
                  <a:outerShdw blurRad="38100" dist="38100" dir="2700000" algn="tl">
                    <a:srgbClr val="C0C0C0"/>
                  </a:outerShdw>
                </a:effectLst>
              </a:rPr>
              <a:t>@</a:t>
            </a:r>
            <a:r>
              <a:rPr lang="en-US" sz="1050" kern="0" dirty="0" err="1" smtClean="0">
                <a:solidFill>
                  <a:srgbClr val="0000FF"/>
                </a:solidFill>
                <a:effectLst>
                  <a:outerShdw blurRad="38100" dist="38100" dir="2700000" algn="tl">
                    <a:srgbClr val="C0C0C0"/>
                  </a:outerShdw>
                </a:effectLst>
              </a:rPr>
              <a:t>nutrigenomics</a:t>
            </a:r>
            <a:endParaRPr lang="en-US" sz="1600" kern="0" dirty="0">
              <a:solidFill>
                <a:srgbClr val="0000FF"/>
              </a:solidFill>
              <a:effectLst>
                <a:outerShdw blurRad="38100" dist="38100" dir="2700000" algn="tl">
                  <a:srgbClr val="C0C0C0"/>
                </a:outerShdw>
              </a:effectLst>
            </a:endParaRPr>
          </a:p>
        </p:txBody>
      </p:sp>
      <p:pic>
        <p:nvPicPr>
          <p:cNvPr id="19" name="Content Placeholder 18"/>
          <p:cNvPicPr>
            <a:picLocks noChangeAspect="1"/>
          </p:cNvPicPr>
          <p:nvPr/>
        </p:nvPicPr>
        <p:blipFill rotWithShape="1">
          <a:blip r:embed="rId8">
            <a:extLst>
              <a:ext uri="{28A0092B-C50C-407E-A947-70E740481C1C}">
                <a14:useLocalDpi xmlns:a14="http://schemas.microsoft.com/office/drawing/2010/main" val="0"/>
              </a:ext>
            </a:extLst>
          </a:blip>
          <a:srcRect l="11472" r="3021"/>
          <a:stretch/>
        </p:blipFill>
        <p:spPr bwMode="auto">
          <a:xfrm>
            <a:off x="5279135" y="4641259"/>
            <a:ext cx="3523489" cy="21666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8" name="Picture 2" descr="http://ifr.ac.uk/assets/images/global/ifr-logo.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1913" y="3818388"/>
            <a:ext cx="1254638" cy="3408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504" y="0"/>
            <a:ext cx="2988348" cy="2241261"/>
          </a:xfrm>
          <a:prstGeom prst="rect">
            <a:avLst/>
          </a:prstGeom>
        </p:spPr>
      </p:pic>
      <p:pic>
        <p:nvPicPr>
          <p:cNvPr id="9" name="Pictur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48148" y="0"/>
            <a:ext cx="2988348" cy="2241261"/>
          </a:xfrm>
          <a:prstGeom prst="rect">
            <a:avLst/>
          </a:prstGeom>
        </p:spPr>
      </p:pic>
      <p:pic>
        <p:nvPicPr>
          <p:cNvPr id="10" name="Picture 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71900" y="0"/>
            <a:ext cx="3012268" cy="2259201"/>
          </a:xfrm>
          <a:prstGeom prst="rect">
            <a:avLst/>
          </a:prstGeom>
        </p:spPr>
      </p:pic>
      <p:pic>
        <p:nvPicPr>
          <p:cNvPr id="23" name="Picture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76347" y="3474382"/>
            <a:ext cx="2059779" cy="1085364"/>
          </a:xfrm>
          <a:prstGeom prst="rect">
            <a:avLst/>
          </a:prstGeom>
        </p:spPr>
      </p:pic>
    </p:spTree>
    <p:extLst>
      <p:ext uri="{BB962C8B-B14F-4D97-AF65-F5344CB8AC3E}">
        <p14:creationId xmlns:p14="http://schemas.microsoft.com/office/powerpoint/2010/main" val="1586919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18289" y="404398"/>
            <a:ext cx="8229600" cy="1143000"/>
          </a:xfrm>
        </p:spPr>
        <p:txBody>
          <a:bodyPr>
            <a:normAutofit/>
          </a:bodyPr>
          <a:lstStyle/>
          <a:p>
            <a:r>
              <a:rPr lang="en-US" sz="2400" dirty="0" smtClean="0"/>
              <a:t>‘No pain No gain’</a:t>
            </a:r>
            <a:br>
              <a:rPr lang="en-US" sz="2400" dirty="0" smtClean="0"/>
            </a:br>
            <a:r>
              <a:rPr lang="en-US" sz="2400" dirty="0" smtClean="0"/>
              <a:t>We can’t change our genes but can improve the accessibility </a:t>
            </a:r>
            <a:br>
              <a:rPr lang="en-US" sz="2400" dirty="0" smtClean="0"/>
            </a:br>
            <a:r>
              <a:rPr lang="en-US" sz="2400" dirty="0" smtClean="0"/>
              <a:t>of the genome leading to improved resilience</a:t>
            </a:r>
            <a:endParaRPr lang="en-US" sz="2400" dirty="0"/>
          </a:p>
        </p:txBody>
      </p:sp>
      <p:pic>
        <p:nvPicPr>
          <p:cNvPr id="4" name="Tijdelijke aanduiding voor inhoud 3"/>
          <p:cNvPicPr>
            <a:picLocks noGrp="1" noChangeAspect="1"/>
          </p:cNvPicPr>
          <p:nvPr>
            <p:ph idx="1"/>
          </p:nvPr>
        </p:nvPicPr>
        <p:blipFill rotWithShape="1">
          <a:blip r:embed="rId3"/>
          <a:srcRect l="-305" r="108"/>
          <a:stretch/>
        </p:blipFill>
        <p:spPr>
          <a:xfrm>
            <a:off x="215790" y="1937787"/>
            <a:ext cx="3852154" cy="3432341"/>
          </a:xfrm>
        </p:spPr>
      </p:pic>
      <p:pic>
        <p:nvPicPr>
          <p:cNvPr id="3" name="Picture 2"/>
          <p:cNvPicPr>
            <a:picLocks noChangeAspect="1"/>
          </p:cNvPicPr>
          <p:nvPr/>
        </p:nvPicPr>
        <p:blipFill>
          <a:blip r:embed="rId4"/>
          <a:stretch>
            <a:fillRect/>
          </a:stretch>
        </p:blipFill>
        <p:spPr>
          <a:xfrm>
            <a:off x="4067944" y="1844824"/>
            <a:ext cx="4992579" cy="3525304"/>
          </a:xfrm>
          <a:prstGeom prst="rect">
            <a:avLst/>
          </a:prstGeom>
        </p:spPr>
      </p:pic>
      <p:sp>
        <p:nvSpPr>
          <p:cNvPr id="5" name="Rectangle 4"/>
          <p:cNvSpPr/>
          <p:nvPr/>
        </p:nvSpPr>
        <p:spPr>
          <a:xfrm>
            <a:off x="4935995" y="6085803"/>
            <a:ext cx="3923966" cy="584775"/>
          </a:xfrm>
          <a:prstGeom prst="rect">
            <a:avLst/>
          </a:prstGeom>
          <a:solidFill>
            <a:schemeClr val="accent3">
              <a:lumMod val="20000"/>
              <a:lumOff val="80000"/>
            </a:schemeClr>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defTabSz="457200"/>
            <a:r>
              <a:rPr lang="en-GB" sz="800" dirty="0">
                <a:solidFill>
                  <a:srgbClr val="660033"/>
                </a:solidFill>
              </a:rPr>
              <a:t>Hangelbroek R,  Fazelzadeh P,  Tieland T, Boekschoten M, Hooiveld G, van </a:t>
            </a:r>
            <a:r>
              <a:rPr lang="en-GB" sz="800" dirty="0" err="1">
                <a:solidFill>
                  <a:srgbClr val="660033"/>
                </a:solidFill>
              </a:rPr>
              <a:t>Duynhoven</a:t>
            </a:r>
            <a:r>
              <a:rPr lang="en-GB" sz="800" dirty="0">
                <a:solidFill>
                  <a:srgbClr val="660033"/>
                </a:solidFill>
              </a:rPr>
              <a:t> J, Timmons J, </a:t>
            </a:r>
            <a:r>
              <a:rPr lang="en-GB" sz="800" dirty="0" err="1">
                <a:solidFill>
                  <a:srgbClr val="660033"/>
                </a:solidFill>
              </a:rPr>
              <a:t>Verdijk</a:t>
            </a:r>
            <a:r>
              <a:rPr lang="en-GB" sz="800" dirty="0">
                <a:solidFill>
                  <a:srgbClr val="660033"/>
                </a:solidFill>
              </a:rPr>
              <a:t> L, de Groot L, van Loon L, Müller M . Expression of </a:t>
            </a:r>
            <a:r>
              <a:rPr lang="en-GB" sz="800" dirty="0" err="1">
                <a:solidFill>
                  <a:srgbClr val="660033"/>
                </a:solidFill>
              </a:rPr>
              <a:t>protocadherin</a:t>
            </a:r>
            <a:r>
              <a:rPr lang="en-GB" sz="800" dirty="0">
                <a:solidFill>
                  <a:srgbClr val="660033"/>
                </a:solidFill>
              </a:rPr>
              <a:t> gamma in skeletal muscle tissue is associated with age and muscle weakness. J. Cachexia, Sarcopenia &amp; Muscle </a:t>
            </a:r>
            <a:r>
              <a:rPr lang="en-GB" sz="800" dirty="0" smtClean="0">
                <a:solidFill>
                  <a:srgbClr val="660033"/>
                </a:solidFill>
              </a:rPr>
              <a:t>2016 </a:t>
            </a:r>
            <a:endParaRPr lang="en-GB" sz="800" dirty="0">
              <a:solidFill>
                <a:srgbClr val="660033"/>
              </a:solidFill>
            </a:endParaRPr>
          </a:p>
        </p:txBody>
      </p:sp>
      <p:sp>
        <p:nvSpPr>
          <p:cNvPr id="6" name="Rectangle 5"/>
          <p:cNvSpPr/>
          <p:nvPr/>
        </p:nvSpPr>
        <p:spPr>
          <a:xfrm>
            <a:off x="327658" y="5449906"/>
            <a:ext cx="3628417" cy="461665"/>
          </a:xfrm>
          <a:prstGeom prst="rect">
            <a:avLst/>
          </a:prstGeom>
        </p:spPr>
        <p:txBody>
          <a:bodyPr wrap="square">
            <a:spAutoFit/>
          </a:bodyPr>
          <a:lstStyle/>
          <a:p>
            <a:pPr algn="ctr" fontAlgn="base">
              <a:spcBef>
                <a:spcPct val="0"/>
              </a:spcBef>
              <a:spcAft>
                <a:spcPct val="0"/>
              </a:spcAft>
            </a:pPr>
            <a:r>
              <a:rPr lang="en-US" sz="1200" dirty="0">
                <a:solidFill>
                  <a:srgbClr val="000000"/>
                </a:solidFill>
              </a:rPr>
              <a:t>The molecular basis of adaptation to ‘stress’ </a:t>
            </a:r>
            <a:r>
              <a:rPr lang="en-US" sz="1200" dirty="0" smtClean="0">
                <a:solidFill>
                  <a:srgbClr val="000000"/>
                </a:solidFill>
              </a:rPr>
              <a:t>challenges (here for exercise-related training)</a:t>
            </a:r>
            <a:endParaRPr lang="en-GB" sz="1200" dirty="0">
              <a:solidFill>
                <a:srgbClr val="000000"/>
              </a:solidFill>
            </a:endParaRPr>
          </a:p>
        </p:txBody>
      </p:sp>
      <p:sp>
        <p:nvSpPr>
          <p:cNvPr id="7" name="Rectangle 6"/>
          <p:cNvSpPr/>
          <p:nvPr/>
        </p:nvSpPr>
        <p:spPr>
          <a:xfrm>
            <a:off x="4935995" y="5449906"/>
            <a:ext cx="3923966" cy="461665"/>
          </a:xfrm>
          <a:prstGeom prst="rect">
            <a:avLst/>
          </a:prstGeom>
        </p:spPr>
        <p:txBody>
          <a:bodyPr wrap="square">
            <a:spAutoFit/>
          </a:bodyPr>
          <a:lstStyle/>
          <a:p>
            <a:pPr algn="ctr" fontAlgn="base">
              <a:spcBef>
                <a:spcPct val="0"/>
              </a:spcBef>
              <a:spcAft>
                <a:spcPct val="0"/>
              </a:spcAft>
            </a:pPr>
            <a:r>
              <a:rPr lang="en-US" sz="1200" dirty="0" smtClean="0">
                <a:solidFill>
                  <a:srgbClr val="000000"/>
                </a:solidFill>
              </a:rPr>
              <a:t>Improved skeletal muscle phenotypes </a:t>
            </a:r>
            <a:r>
              <a:rPr lang="en-US" sz="1200" smtClean="0">
                <a:solidFill>
                  <a:srgbClr val="000000"/>
                </a:solidFill>
              </a:rPr>
              <a:t>after resistance-type exercise </a:t>
            </a:r>
            <a:r>
              <a:rPr lang="en-US" sz="1200" dirty="0" smtClean="0">
                <a:solidFill>
                  <a:srgbClr val="000000"/>
                </a:solidFill>
              </a:rPr>
              <a:t>in healthy &amp; frail older subjects</a:t>
            </a:r>
            <a:endParaRPr lang="en-GB" sz="1200" dirty="0">
              <a:solidFill>
                <a:srgbClr val="000000"/>
              </a:solidFill>
            </a:endParaRPr>
          </a:p>
        </p:txBody>
      </p:sp>
      <p:sp>
        <p:nvSpPr>
          <p:cNvPr id="8" name="Rectangle 7"/>
          <p:cNvSpPr/>
          <p:nvPr/>
        </p:nvSpPr>
        <p:spPr>
          <a:xfrm>
            <a:off x="4067944" y="1844824"/>
            <a:ext cx="282377" cy="92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spTree>
    <p:extLst>
      <p:ext uri="{BB962C8B-B14F-4D97-AF65-F5344CB8AC3E}">
        <p14:creationId xmlns:p14="http://schemas.microsoft.com/office/powerpoint/2010/main" val="865186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143" y="274638"/>
            <a:ext cx="8235657" cy="1143000"/>
          </a:xfrm>
        </p:spPr>
        <p:txBody>
          <a:bodyPr>
            <a:normAutofit/>
          </a:bodyPr>
          <a:lstStyle/>
          <a:p>
            <a:r>
              <a:rPr lang="en-US" sz="3600" dirty="0" smtClean="0"/>
              <a:t>What do we know about the mechanisms?</a:t>
            </a:r>
            <a:br>
              <a:rPr lang="en-US" sz="3600" dirty="0" smtClean="0"/>
            </a:br>
            <a:r>
              <a:rPr lang="en-US" sz="1200" dirty="0" smtClean="0"/>
              <a:t>Healthy food (pattern)s have a large impact on our gene expression &amp; phenotype</a:t>
            </a:r>
            <a:endParaRPr lang="en-US" sz="1200" dirty="0"/>
          </a:p>
        </p:txBody>
      </p:sp>
      <p:sp>
        <p:nvSpPr>
          <p:cNvPr id="3" name="Content Placeholder 2"/>
          <p:cNvSpPr>
            <a:spLocks noGrp="1"/>
          </p:cNvSpPr>
          <p:nvPr>
            <p:ph idx="1"/>
          </p:nvPr>
        </p:nvSpPr>
        <p:spPr>
          <a:xfrm>
            <a:off x="490618" y="1351259"/>
            <a:ext cx="8229600" cy="4525963"/>
          </a:xfrm>
        </p:spPr>
        <p:txBody>
          <a:bodyPr>
            <a:normAutofit lnSpcReduction="10000"/>
          </a:bodyPr>
          <a:lstStyle/>
          <a:p>
            <a:r>
              <a:rPr lang="en-US" sz="2000" dirty="0" smtClean="0">
                <a:solidFill>
                  <a:srgbClr val="006600"/>
                </a:solidFill>
              </a:rPr>
              <a:t>(Micro &amp; Macro) Nutrients</a:t>
            </a:r>
          </a:p>
          <a:p>
            <a:pPr lvl="1"/>
            <a:r>
              <a:rPr lang="en-US" sz="1800" dirty="0" smtClean="0"/>
              <a:t>High in Mono &amp; (N-3) polyunsaturated fatty acids</a:t>
            </a:r>
          </a:p>
          <a:p>
            <a:pPr lvl="1"/>
            <a:r>
              <a:rPr lang="en-US" sz="1800" dirty="0" smtClean="0"/>
              <a:t>Sufficient high-quality protein (optimal macro-nutrient ratio) </a:t>
            </a:r>
          </a:p>
          <a:p>
            <a:pPr lvl="1"/>
            <a:r>
              <a:rPr lang="en-US" sz="1800" dirty="0" smtClean="0"/>
              <a:t>Vitamins (e.g. vitamin A &amp; D) , minerals (e.g. Zn)</a:t>
            </a:r>
          </a:p>
          <a:p>
            <a:r>
              <a:rPr lang="en-US" sz="2000" dirty="0" smtClean="0">
                <a:solidFill>
                  <a:srgbClr val="006600"/>
                </a:solidFill>
              </a:rPr>
              <a:t>Microbiota (from foods)</a:t>
            </a:r>
          </a:p>
          <a:p>
            <a:pPr lvl="1"/>
            <a:r>
              <a:rPr lang="en-US" sz="1800" dirty="0" smtClean="0"/>
              <a:t>Vegetarians / omnivores / carnivores =&gt; different microbiota</a:t>
            </a:r>
          </a:p>
          <a:p>
            <a:pPr lvl="1"/>
            <a:r>
              <a:rPr lang="en-US" sz="1800" dirty="0" smtClean="0"/>
              <a:t>“Raw” or fermented food (e.g. diary, cheese) consumption =&gt; food-borne microbiota</a:t>
            </a:r>
          </a:p>
          <a:p>
            <a:pPr lvl="1"/>
            <a:r>
              <a:rPr lang="en-US" sz="1800" dirty="0" smtClean="0"/>
              <a:t>Dietary diversity =&gt; microbiota diversity &amp; genetic richness </a:t>
            </a:r>
          </a:p>
          <a:p>
            <a:r>
              <a:rPr lang="en-US" sz="2000" dirty="0" smtClean="0">
                <a:solidFill>
                  <a:srgbClr val="006600"/>
                </a:solidFill>
              </a:rPr>
              <a:t>Plant food components</a:t>
            </a:r>
          </a:p>
          <a:p>
            <a:pPr lvl="1"/>
            <a:r>
              <a:rPr lang="en-US" sz="1800" dirty="0" smtClean="0"/>
              <a:t>Fibers or secondary plant metabolites (e.g. resveratrol, </a:t>
            </a:r>
            <a:r>
              <a:rPr lang="en-US" sz="1800" dirty="0" err="1" smtClean="0"/>
              <a:t>glucosinolates</a:t>
            </a:r>
            <a:r>
              <a:rPr lang="en-US" sz="1800" dirty="0" smtClean="0"/>
              <a:t>)</a:t>
            </a:r>
            <a:r>
              <a:rPr lang="en-US" sz="1800" dirty="0" smtClean="0">
                <a:solidFill>
                  <a:srgbClr val="006600"/>
                </a:solidFill>
              </a:rPr>
              <a:t> </a:t>
            </a:r>
            <a:r>
              <a:rPr lang="en-US" sz="1800" dirty="0"/>
              <a:t>e.g. </a:t>
            </a:r>
            <a:r>
              <a:rPr lang="en-US" sz="1800" dirty="0" smtClean="0"/>
              <a:t>bitter =&gt; </a:t>
            </a:r>
            <a:r>
              <a:rPr lang="en-US" sz="1800" dirty="0"/>
              <a:t>“</a:t>
            </a:r>
            <a:r>
              <a:rPr lang="en-US" sz="1800" dirty="0" smtClean="0"/>
              <a:t>healthy stressors” &amp; impact on microbiota</a:t>
            </a:r>
          </a:p>
          <a:p>
            <a:r>
              <a:rPr lang="en-US" sz="2000" dirty="0" smtClean="0">
                <a:solidFill>
                  <a:srgbClr val="006600"/>
                </a:solidFill>
              </a:rPr>
              <a:t>Less foods/calories &amp; diet-related stress (caloric restriction) </a:t>
            </a:r>
          </a:p>
          <a:p>
            <a:pPr lvl="1"/>
            <a:r>
              <a:rPr lang="en-US" sz="1800" dirty="0" smtClean="0"/>
              <a:t>“Chromatin exercise” &amp; other epigenetic mechanisms</a:t>
            </a:r>
          </a:p>
          <a:p>
            <a:pPr lvl="1"/>
            <a:r>
              <a:rPr lang="en-US" sz="1800" dirty="0" smtClean="0"/>
              <a:t>“Cell exercise” (e.g. via autophagy) </a:t>
            </a:r>
          </a:p>
        </p:txBody>
      </p:sp>
    </p:spTree>
    <p:extLst>
      <p:ext uri="{BB962C8B-B14F-4D97-AF65-F5344CB8AC3E}">
        <p14:creationId xmlns:p14="http://schemas.microsoft.com/office/powerpoint/2010/main" val="522909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Title 24"/>
          <p:cNvSpPr>
            <a:spLocks noGrp="1"/>
          </p:cNvSpPr>
          <p:nvPr>
            <p:ph type="title"/>
          </p:nvPr>
        </p:nvSpPr>
        <p:spPr>
          <a:xfrm>
            <a:off x="311048" y="165398"/>
            <a:ext cx="8229600" cy="1143000"/>
          </a:xfrm>
        </p:spPr>
        <p:txBody>
          <a:bodyPr/>
          <a:lstStyle/>
          <a:p>
            <a:r>
              <a:rPr lang="en-US" dirty="0"/>
              <a:t>Understanding Nutrition</a:t>
            </a:r>
            <a:br>
              <a:rPr lang="en-US" dirty="0"/>
            </a:br>
            <a:r>
              <a:rPr lang="en-US" sz="2000" dirty="0"/>
              <a:t>How nutrients </a:t>
            </a:r>
            <a:r>
              <a:rPr lang="en-US" sz="2000" dirty="0" smtClean="0"/>
              <a:t>fine-tune the use of our genome potential</a:t>
            </a:r>
          </a:p>
        </p:txBody>
      </p:sp>
      <p:pic>
        <p:nvPicPr>
          <p:cNvPr id="141316" name="Picture 2" descr="http://www.3dchem.com/imagesofmolecules/Docosahexaenoic-acid.jp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538288" y="2950984"/>
            <a:ext cx="930275" cy="852488"/>
          </a:xfrm>
          <a:prstGeom prst="rect">
            <a:avLst/>
          </a:prstGeom>
          <a:noFill/>
          <a:ln w="9525">
            <a:noFill/>
            <a:miter lim="800000"/>
            <a:headEnd/>
            <a:tailEnd/>
          </a:ln>
        </p:spPr>
      </p:pic>
      <p:pic>
        <p:nvPicPr>
          <p:cNvPr id="141317" name="Picture 2" descr="http://www.3dchem.com/imagesofmolecules/Docosahexaenoic-acid.jp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rot="19570686">
            <a:off x="1116013" y="2523947"/>
            <a:ext cx="930275" cy="854075"/>
          </a:xfrm>
          <a:prstGeom prst="rect">
            <a:avLst/>
          </a:prstGeom>
          <a:noFill/>
          <a:ln w="9525">
            <a:noFill/>
            <a:miter lim="800000"/>
            <a:headEnd/>
            <a:tailEnd/>
          </a:ln>
        </p:spPr>
      </p:pic>
      <p:pic>
        <p:nvPicPr>
          <p:cNvPr id="141318" name="Picture 2" descr="http://www.3dchem.com/imagesofmolecules/Docosahexaenoic-acid.jp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rot="2717762">
            <a:off x="1835944" y="1502569"/>
            <a:ext cx="930275" cy="852487"/>
          </a:xfrm>
          <a:prstGeom prst="rect">
            <a:avLst/>
          </a:prstGeom>
          <a:noFill/>
          <a:ln w="9525">
            <a:noFill/>
            <a:miter lim="800000"/>
            <a:headEnd/>
            <a:tailEnd/>
          </a:ln>
        </p:spPr>
      </p:pic>
      <p:pic>
        <p:nvPicPr>
          <p:cNvPr id="141319" name="Picture 2" descr="http://www.3dchem.com/imagesofmolecules/Docosahexaenoic-acid.jp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rot="4975608">
            <a:off x="115888" y="2284234"/>
            <a:ext cx="930275" cy="854075"/>
          </a:xfrm>
          <a:prstGeom prst="rect">
            <a:avLst/>
          </a:prstGeom>
          <a:noFill/>
          <a:ln w="9525">
            <a:noFill/>
            <a:miter lim="800000"/>
            <a:headEnd/>
            <a:tailEnd/>
          </a:ln>
        </p:spPr>
      </p:pic>
      <p:pic>
        <p:nvPicPr>
          <p:cNvPr id="141320" name="Picture 4" descr="Picture of Docosahexaenoic acid (DHA)">
            <a:hlinkClick r:id="rId4"/>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14375" y="1731784"/>
            <a:ext cx="1023938" cy="996950"/>
          </a:xfrm>
          <a:prstGeom prst="rect">
            <a:avLst/>
          </a:prstGeom>
          <a:noFill/>
          <a:ln w="9525">
            <a:noFill/>
            <a:miter lim="800000"/>
            <a:headEnd/>
            <a:tailEnd/>
          </a:ln>
        </p:spPr>
      </p:pic>
      <p:pic>
        <p:nvPicPr>
          <p:cNvPr id="141321" name="Picture 4" descr="Picture of Docosahexaenoic acid (DHA)">
            <a:hlinkClick r:id="rId4"/>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4290674">
            <a:off x="434181" y="3018453"/>
            <a:ext cx="1023938" cy="996950"/>
          </a:xfrm>
          <a:prstGeom prst="rect">
            <a:avLst/>
          </a:prstGeom>
          <a:noFill/>
          <a:ln w="9525">
            <a:noFill/>
            <a:miter lim="800000"/>
            <a:headEnd/>
            <a:tailEnd/>
          </a:ln>
        </p:spPr>
      </p:pic>
      <p:pic>
        <p:nvPicPr>
          <p:cNvPr id="34825" name="Picture 4"/>
          <p:cNvPicPr>
            <a:picLocks noChangeAspect="1" noChangeArrowheads="1"/>
          </p:cNvPicPr>
          <p:nvPr/>
        </p:nvPicPr>
        <p:blipFill>
          <a:blip r:embed="rId6" cstate="print">
            <a:extLst>
              <a:ext uri="{28A0092B-C50C-407E-A947-70E740481C1C}">
                <a14:useLocalDpi xmlns:a14="http://schemas.microsoft.com/office/drawing/2010/main"/>
              </a:ext>
            </a:extLst>
          </a:blip>
          <a:srcRect t="61942"/>
          <a:stretch>
            <a:fillRect/>
          </a:stretch>
        </p:blipFill>
        <p:spPr bwMode="auto">
          <a:xfrm>
            <a:off x="2963863" y="1731784"/>
            <a:ext cx="3676650" cy="2000250"/>
          </a:xfrm>
          <a:prstGeom prst="rect">
            <a:avLst/>
          </a:prstGeom>
          <a:ln>
            <a:noFill/>
          </a:ln>
          <a:effectLst>
            <a:outerShdw blurRad="292100" dist="139700" dir="2700000" algn="tl" rotWithShape="0">
              <a:srgbClr val="333333">
                <a:alpha val="65000"/>
              </a:srgbClr>
            </a:outerShdw>
          </a:effectLst>
        </p:spPr>
      </p:pic>
      <p:sp>
        <p:nvSpPr>
          <p:cNvPr id="15" name="Right Arrow 14"/>
          <p:cNvSpPr/>
          <p:nvPr/>
        </p:nvSpPr>
        <p:spPr bwMode="auto">
          <a:xfrm>
            <a:off x="2073324" y="2553686"/>
            <a:ext cx="857256" cy="500066"/>
          </a:xfrm>
          <a:prstGeom prst="rightArrow">
            <a:avLst/>
          </a:prstGeom>
          <a:solidFill>
            <a:schemeClr val="tx2"/>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defTabSz="457200" eaLnBrk="0" fontAlgn="base" hangingPunct="0">
              <a:spcBef>
                <a:spcPct val="50000"/>
              </a:spcBef>
              <a:spcAft>
                <a:spcPct val="0"/>
              </a:spcAft>
              <a:defRPr/>
            </a:pPr>
            <a:endParaRPr lang="en-US" sz="2400" b="1" i="1">
              <a:solidFill>
                <a:prstClr val="black"/>
              </a:solidFill>
              <a:latin typeface="Arial Unicode MS" pitchFamily="34" charset="-128"/>
              <a:cs typeface="Arial" charset="0"/>
            </a:endParaRPr>
          </a:p>
        </p:txBody>
      </p:sp>
      <p:sp>
        <p:nvSpPr>
          <p:cNvPr id="16" name="Right Arrow 15"/>
          <p:cNvSpPr/>
          <p:nvPr/>
        </p:nvSpPr>
        <p:spPr bwMode="auto">
          <a:xfrm>
            <a:off x="6689227" y="2553686"/>
            <a:ext cx="857256" cy="500066"/>
          </a:xfrm>
          <a:prstGeom prst="rightArrow">
            <a:avLst/>
          </a:prstGeom>
          <a:solidFill>
            <a:schemeClr val="tx2"/>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defTabSz="457200" eaLnBrk="0" fontAlgn="base" hangingPunct="0">
              <a:spcBef>
                <a:spcPct val="50000"/>
              </a:spcBef>
              <a:spcAft>
                <a:spcPct val="0"/>
              </a:spcAft>
              <a:defRPr/>
            </a:pPr>
            <a:endParaRPr lang="en-US" sz="2400" b="1" i="1">
              <a:solidFill>
                <a:prstClr val="black"/>
              </a:solidFill>
              <a:latin typeface="Arial Unicode MS" pitchFamily="34" charset="-128"/>
              <a:cs typeface="Arial" charset="0"/>
            </a:endParaRPr>
          </a:p>
        </p:txBody>
      </p:sp>
      <p:sp>
        <p:nvSpPr>
          <p:cNvPr id="141329" name="TextBox 16"/>
          <p:cNvSpPr txBox="1">
            <a:spLocks noChangeArrowheads="1"/>
          </p:cNvSpPr>
          <p:nvPr/>
        </p:nvSpPr>
        <p:spPr bwMode="auto">
          <a:xfrm>
            <a:off x="7481888" y="2196922"/>
            <a:ext cx="1662112" cy="1200329"/>
          </a:xfrm>
          <a:prstGeom prst="rect">
            <a:avLst/>
          </a:prstGeom>
          <a:noFill/>
          <a:ln w="9525">
            <a:noFill/>
            <a:miter lim="800000"/>
            <a:headEnd/>
            <a:tailEnd/>
          </a:ln>
        </p:spPr>
        <p:txBody>
          <a:bodyPr>
            <a:spAutoFit/>
          </a:bodyPr>
          <a:lstStyle/>
          <a:p>
            <a:pPr algn="ctr" defTabSz="457200" fontAlgn="base">
              <a:spcBef>
                <a:spcPct val="0"/>
              </a:spcBef>
              <a:spcAft>
                <a:spcPct val="0"/>
              </a:spcAft>
            </a:pPr>
            <a:r>
              <a:rPr lang="en-US" sz="1600" b="1" i="1" dirty="0" smtClean="0">
                <a:solidFill>
                  <a:srgbClr val="FF0000"/>
                </a:solidFill>
                <a:cs typeface="Arial" charset="0"/>
              </a:rPr>
              <a:t>Changed organ metabolic capacity</a:t>
            </a:r>
            <a:endParaRPr lang="en-US" sz="1600" b="1" i="1" dirty="0">
              <a:solidFill>
                <a:srgbClr val="FF0000"/>
              </a:solidFill>
              <a:cs typeface="Arial" charset="0"/>
            </a:endParaRPr>
          </a:p>
        </p:txBody>
      </p:sp>
      <p:pic>
        <p:nvPicPr>
          <p:cNvPr id="141330" name="Picture 20" descr="intestine2"/>
          <p:cNvPicPr>
            <a:picLocks noChangeAspect="1" noChangeArrowheads="1"/>
          </p:cNvPicPr>
          <p:nvPr/>
        </p:nvPicPr>
        <p:blipFill>
          <a:blip r:embed="rId7"/>
          <a:srcRect/>
          <a:stretch>
            <a:fillRect/>
          </a:stretch>
        </p:blipFill>
        <p:spPr bwMode="auto">
          <a:xfrm>
            <a:off x="6643688" y="4971872"/>
            <a:ext cx="1143000" cy="338137"/>
          </a:xfrm>
          <a:prstGeom prst="rect">
            <a:avLst/>
          </a:prstGeom>
          <a:noFill/>
          <a:ln w="9525">
            <a:noFill/>
            <a:miter lim="800000"/>
            <a:headEnd/>
            <a:tailEnd/>
          </a:ln>
        </p:spPr>
      </p:pic>
      <p:pic>
        <p:nvPicPr>
          <p:cNvPr id="141331" name="Picture 2" descr="Leber 2a transparent"/>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572375" y="3757434"/>
            <a:ext cx="1000125" cy="746125"/>
          </a:xfrm>
          <a:prstGeom prst="rect">
            <a:avLst/>
          </a:prstGeom>
          <a:noFill/>
          <a:ln w="9525">
            <a:noFill/>
            <a:miter lim="800000"/>
            <a:headEnd/>
            <a:tailEnd/>
          </a:ln>
        </p:spPr>
      </p:pic>
      <p:graphicFrame>
        <p:nvGraphicFramePr>
          <p:cNvPr id="39937" name="Object 8"/>
          <p:cNvGraphicFramePr>
            <a:graphicFrameLocks/>
          </p:cNvGraphicFramePr>
          <p:nvPr>
            <p:extLst/>
          </p:nvPr>
        </p:nvGraphicFramePr>
        <p:xfrm>
          <a:off x="8001000" y="4686122"/>
          <a:ext cx="857250" cy="538162"/>
        </p:xfrm>
        <a:graphic>
          <a:graphicData uri="http://schemas.openxmlformats.org/presentationml/2006/ole">
            <mc:AlternateContent xmlns:mc="http://schemas.openxmlformats.org/markup-compatibility/2006">
              <mc:Choice xmlns:v="urn:schemas-microsoft-com:vml" Requires="v">
                <p:oleObj spid="_x0000_s3083" name="Micrografx Windows Draw 6.0 Drawing" r:id="rId9" imgW="2047680" imgH="1723680" progId="">
                  <p:embed/>
                </p:oleObj>
              </mc:Choice>
              <mc:Fallback>
                <p:oleObj name="Micrografx Windows Draw 6.0 Drawing" r:id="rId9" imgW="2047680" imgH="1723680" progId="">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1000" y="4686122"/>
                        <a:ext cx="857250" cy="5381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39939" name="Picture 3" descr="http://www.sanger.ac.uk/Info/Press/gfx/021205_mouse_300.jpg"/>
          <p:cNvPicPr>
            <a:picLocks noChangeAspect="1" noChangeArrowheads="1"/>
          </p:cNvPicPr>
          <p:nvPr/>
        </p:nvPicPr>
        <p:blipFill>
          <a:blip r:embed="rId11"/>
          <a:stretch>
            <a:fillRect/>
          </a:stretch>
        </p:blipFill>
        <p:spPr bwMode="auto">
          <a:xfrm>
            <a:off x="714375" y="4303534"/>
            <a:ext cx="1212850" cy="1214438"/>
          </a:xfrm>
          <a:prstGeom prst="rect">
            <a:avLst/>
          </a:prstGeom>
          <a:noFill/>
          <a:ln>
            <a:noFill/>
          </a:ln>
          <a:effectLst>
            <a:outerShdw blurRad="50800" dist="38100" dir="2700000" algn="tl" rotWithShape="0">
              <a:prstClr val="black">
                <a:alpha val="40000"/>
              </a:prstClr>
            </a:outerShdw>
          </a:effectLst>
        </p:spPr>
      </p:pic>
      <p:sp>
        <p:nvSpPr>
          <p:cNvPr id="27" name="Right Arrow 26"/>
          <p:cNvSpPr/>
          <p:nvPr/>
        </p:nvSpPr>
        <p:spPr bwMode="auto">
          <a:xfrm>
            <a:off x="2000231" y="4732546"/>
            <a:ext cx="4640281" cy="491738"/>
          </a:xfrm>
          <a:prstGeom prst="rightArrow">
            <a:avLst/>
          </a:prstGeom>
          <a:solidFill>
            <a:schemeClr val="tx2"/>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eaLnBrk="0" fontAlgn="base" hangingPunct="0">
              <a:spcBef>
                <a:spcPct val="50000"/>
              </a:spcBef>
              <a:spcAft>
                <a:spcPct val="0"/>
              </a:spcAft>
              <a:defRPr/>
            </a:pPr>
            <a:endParaRPr lang="en-US" sz="2400" b="1" i="1">
              <a:solidFill>
                <a:prstClr val="black"/>
              </a:solidFill>
              <a:latin typeface="Arial Unicode MS" pitchFamily="34" charset="-128"/>
              <a:cs typeface="Arial" charset="0"/>
            </a:endParaRPr>
          </a:p>
        </p:txBody>
      </p:sp>
      <p:pic>
        <p:nvPicPr>
          <p:cNvPr id="22" name="Picture 4" descr="http://www.gelderlander.nl/multimedia/archive/00728/haring01_728670b.jpg"/>
          <p:cNvPicPr>
            <a:picLocks noChangeAspect="1" noChangeArrowheads="1"/>
          </p:cNvPicPr>
          <p:nvPr/>
        </p:nvPicPr>
        <p:blipFill>
          <a:blip r:embed="rId12"/>
          <a:srcRect/>
          <a:stretch>
            <a:fillRect/>
          </a:stretch>
        </p:blipFill>
        <p:spPr bwMode="auto">
          <a:xfrm>
            <a:off x="2878313" y="4576584"/>
            <a:ext cx="1016000" cy="727075"/>
          </a:xfrm>
          <a:prstGeom prst="rect">
            <a:avLst/>
          </a:prstGeom>
          <a:noFill/>
          <a:effectLst>
            <a:outerShdw blurRad="50800" dist="38100" dir="2700000" algn="tl" rotWithShape="0">
              <a:prstClr val="black">
                <a:alpha val="40000"/>
              </a:prstClr>
            </a:outerShdw>
          </a:effectLst>
        </p:spPr>
      </p:pic>
      <p:pic>
        <p:nvPicPr>
          <p:cNvPr id="141338" name="Picture 2" descr="Heart_Anime"/>
          <p:cNvPicPr>
            <a:picLocks noChangeAspect="1" noChangeArrowheads="1"/>
          </p:cNvPicPr>
          <p:nvPr/>
        </p:nvPicPr>
        <p:blipFill>
          <a:blip r:embed="rId13"/>
          <a:srcRect/>
          <a:stretch>
            <a:fillRect/>
          </a:stretch>
        </p:blipFill>
        <p:spPr bwMode="auto">
          <a:xfrm>
            <a:off x="6786563" y="4186059"/>
            <a:ext cx="357187" cy="533400"/>
          </a:xfrm>
          <a:prstGeom prst="rect">
            <a:avLst/>
          </a:prstGeom>
          <a:noFill/>
          <a:ln w="9525">
            <a:noFill/>
            <a:miter lim="800000"/>
            <a:headEnd/>
            <a:tailEnd/>
          </a:ln>
        </p:spPr>
      </p:pic>
      <p:pic>
        <p:nvPicPr>
          <p:cNvPr id="2" name="Afbeelding 1"/>
          <p:cNvPicPr>
            <a:picLocks noChangeAspect="1"/>
          </p:cNvPicPr>
          <p:nvPr/>
        </p:nvPicPr>
        <p:blipFill>
          <a:blip r:embed="rId14"/>
          <a:stretch>
            <a:fillRect/>
          </a:stretch>
        </p:blipFill>
        <p:spPr>
          <a:xfrm>
            <a:off x="4491122" y="4423076"/>
            <a:ext cx="1747173" cy="1098929"/>
          </a:xfrm>
          <a:prstGeom prst="rect">
            <a:avLst/>
          </a:prstGeom>
        </p:spPr>
      </p:pic>
      <p:pic>
        <p:nvPicPr>
          <p:cNvPr id="25" name="Afbeelding 24"/>
          <p:cNvPicPr>
            <a:picLocks noChangeAspect="1"/>
          </p:cNvPicPr>
          <p:nvPr/>
        </p:nvPicPr>
        <p:blipFill rotWithShape="1">
          <a:blip r:embed="rId15"/>
          <a:srcRect t="8228" b="10250"/>
          <a:stretch/>
        </p:blipFill>
        <p:spPr>
          <a:xfrm>
            <a:off x="21594" y="1368772"/>
            <a:ext cx="9122406" cy="5096158"/>
          </a:xfrm>
          <a:prstGeom prst="rect">
            <a:avLst/>
          </a:prstGeom>
        </p:spPr>
      </p:pic>
    </p:spTree>
    <p:extLst>
      <p:ext uri="{BB962C8B-B14F-4D97-AF65-F5344CB8AC3E}">
        <p14:creationId xmlns:p14="http://schemas.microsoft.com/office/powerpoint/2010/main" val="1295046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51839" y="1553897"/>
            <a:ext cx="7020272" cy="4467972"/>
          </a:xfrm>
          <a:prstGeom prst="rect">
            <a:avLst/>
          </a:prstGeom>
        </p:spPr>
      </p:pic>
      <p:sp>
        <p:nvSpPr>
          <p:cNvPr id="3" name="Title 2"/>
          <p:cNvSpPr>
            <a:spLocks noGrp="1"/>
          </p:cNvSpPr>
          <p:nvPr>
            <p:ph type="title"/>
          </p:nvPr>
        </p:nvSpPr>
        <p:spPr>
          <a:xfrm>
            <a:off x="457200" y="116632"/>
            <a:ext cx="8229600" cy="1143000"/>
          </a:xfrm>
        </p:spPr>
        <p:txBody>
          <a:bodyPr>
            <a:normAutofit/>
          </a:bodyPr>
          <a:lstStyle/>
          <a:p>
            <a:r>
              <a:rPr lang="en-US" sz="3200" dirty="0"/>
              <a:t>Biological s</a:t>
            </a:r>
            <a:r>
              <a:rPr lang="en-US" sz="3200" dirty="0" smtClean="0"/>
              <a:t>ystems </a:t>
            </a:r>
            <a:r>
              <a:rPr lang="en-US" sz="3200" dirty="0"/>
              <a:t>m</a:t>
            </a:r>
            <a:r>
              <a:rPr lang="en-US" sz="3200" dirty="0" smtClean="0"/>
              <a:t>ulti-</a:t>
            </a:r>
            <a:r>
              <a:rPr lang="en-US" sz="3200" dirty="0" err="1" smtClean="0"/>
              <a:t>omics</a:t>
            </a:r>
            <a:endParaRPr lang="en-US" sz="3200" dirty="0"/>
          </a:p>
        </p:txBody>
      </p:sp>
      <p:pic>
        <p:nvPicPr>
          <p:cNvPr id="4" name="Picture 3"/>
          <p:cNvPicPr>
            <a:picLocks noChangeAspect="1"/>
          </p:cNvPicPr>
          <p:nvPr/>
        </p:nvPicPr>
        <p:blipFill rotWithShape="1">
          <a:blip r:embed="rId3"/>
          <a:srcRect l="17037" t="54451"/>
          <a:stretch/>
        </p:blipFill>
        <p:spPr>
          <a:xfrm>
            <a:off x="251520" y="6078788"/>
            <a:ext cx="3043557" cy="747271"/>
          </a:xfrm>
          <a:prstGeom prst="rect">
            <a:avLst/>
          </a:prstGeom>
        </p:spPr>
      </p:pic>
      <p:sp>
        <p:nvSpPr>
          <p:cNvPr id="5" name="Rectangle 4"/>
          <p:cNvSpPr/>
          <p:nvPr/>
        </p:nvSpPr>
        <p:spPr>
          <a:xfrm>
            <a:off x="4571907" y="6382489"/>
            <a:ext cx="4572000" cy="430887"/>
          </a:xfrm>
          <a:prstGeom prst="rect">
            <a:avLst/>
          </a:prstGeom>
        </p:spPr>
        <p:txBody>
          <a:bodyPr>
            <a:spAutoFit/>
          </a:bodyPr>
          <a:lstStyle/>
          <a:p>
            <a:pPr algn="ctr" fontAlgn="auto">
              <a:spcBef>
                <a:spcPts val="0"/>
              </a:spcBef>
              <a:spcAft>
                <a:spcPts val="0"/>
              </a:spcAft>
            </a:pPr>
            <a:endParaRPr lang="en-US" sz="1100" b="0" i="0" dirty="0">
              <a:solidFill>
                <a:srgbClr val="000000"/>
              </a:solidFill>
              <a:latin typeface="Arial"/>
            </a:endParaRPr>
          </a:p>
          <a:p>
            <a:pPr algn="ctr" fontAlgn="auto">
              <a:spcBef>
                <a:spcPts val="0"/>
              </a:spcBef>
              <a:spcAft>
                <a:spcPts val="0"/>
              </a:spcAft>
            </a:pPr>
            <a:r>
              <a:rPr lang="en-US" sz="1100" b="0" i="0" dirty="0">
                <a:solidFill>
                  <a:srgbClr val="000000"/>
                </a:solidFill>
                <a:latin typeface="Arial"/>
              </a:rPr>
              <a:t> </a:t>
            </a:r>
            <a:r>
              <a:rPr lang="en-US" sz="1100" b="0" dirty="0">
                <a:solidFill>
                  <a:srgbClr val="000000"/>
                </a:solidFill>
                <a:latin typeface="Arial"/>
              </a:rPr>
              <a:t>Nature Reviews Genetics </a:t>
            </a:r>
            <a:r>
              <a:rPr lang="en-US" sz="1100" b="0" dirty="0" smtClean="0">
                <a:solidFill>
                  <a:srgbClr val="000000"/>
                </a:solidFill>
                <a:latin typeface="Arial"/>
              </a:rPr>
              <a:t>2015</a:t>
            </a:r>
            <a:endParaRPr lang="en-US" sz="1100" b="0" i="0" dirty="0">
              <a:solidFill>
                <a:srgbClr val="000000"/>
              </a:solidFill>
              <a:latin typeface="Arial"/>
            </a:endParaRPr>
          </a:p>
        </p:txBody>
      </p:sp>
      <p:sp>
        <p:nvSpPr>
          <p:cNvPr id="7" name="Rounded Rectangle 6"/>
          <p:cNvSpPr/>
          <p:nvPr/>
        </p:nvSpPr>
        <p:spPr>
          <a:xfrm>
            <a:off x="7724490" y="2619173"/>
            <a:ext cx="1224136" cy="3096344"/>
          </a:xfrm>
          <a:prstGeom prst="roundRect">
            <a:avLst/>
          </a:prstGeom>
          <a:solidFill>
            <a:schemeClr val="tx2">
              <a:lumMod val="20000"/>
              <a:lumOff val="80000"/>
            </a:schemeClr>
          </a:solidFill>
          <a:ln w="571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en-GB" sz="1000" i="0" dirty="0" smtClean="0">
              <a:solidFill>
                <a:srgbClr val="000000"/>
              </a:solidFill>
            </a:endParaRPr>
          </a:p>
          <a:p>
            <a:pPr algn="ctr" fontAlgn="auto">
              <a:spcBef>
                <a:spcPts val="0"/>
              </a:spcBef>
              <a:spcAft>
                <a:spcPts val="0"/>
              </a:spcAft>
            </a:pPr>
            <a:endParaRPr lang="en-GB" sz="1000" i="0" dirty="0" smtClean="0">
              <a:solidFill>
                <a:srgbClr val="000000"/>
              </a:solidFill>
            </a:endParaRPr>
          </a:p>
          <a:p>
            <a:pPr algn="ctr" fontAlgn="auto">
              <a:spcBef>
                <a:spcPts val="0"/>
              </a:spcBef>
              <a:spcAft>
                <a:spcPts val="0"/>
              </a:spcAft>
            </a:pPr>
            <a:r>
              <a:rPr lang="en-GB" sz="1000" i="0" dirty="0" smtClean="0">
                <a:solidFill>
                  <a:srgbClr val="000000"/>
                </a:solidFill>
              </a:rPr>
              <a:t>Phenome</a:t>
            </a:r>
          </a:p>
          <a:p>
            <a:pPr fontAlgn="auto">
              <a:spcBef>
                <a:spcPts val="0"/>
              </a:spcBef>
              <a:spcAft>
                <a:spcPts val="0"/>
              </a:spcAft>
            </a:pPr>
            <a:endParaRPr lang="en-GB" sz="1000" i="0" dirty="0" smtClean="0">
              <a:solidFill>
                <a:srgbClr val="000000"/>
              </a:solidFill>
            </a:endParaRPr>
          </a:p>
          <a:p>
            <a:pPr fontAlgn="auto">
              <a:spcBef>
                <a:spcPts val="0"/>
              </a:spcBef>
              <a:spcAft>
                <a:spcPts val="0"/>
              </a:spcAft>
            </a:pPr>
            <a:endParaRPr lang="en-GB" sz="1000" b="0" i="0" dirty="0">
              <a:solidFill>
                <a:srgbClr val="000000"/>
              </a:solidFill>
            </a:endParaRPr>
          </a:p>
          <a:p>
            <a:pPr marL="171450" indent="-171450" fontAlgn="auto">
              <a:spcBef>
                <a:spcPts val="0"/>
              </a:spcBef>
              <a:spcAft>
                <a:spcPts val="0"/>
              </a:spcAft>
              <a:buFont typeface="Arial" panose="020B0604020202020204" pitchFamily="34" charset="0"/>
              <a:buChar char="•"/>
            </a:pPr>
            <a:r>
              <a:rPr lang="en-GB" sz="1000" b="0" i="0" dirty="0" smtClean="0">
                <a:solidFill>
                  <a:srgbClr val="1F497D">
                    <a:lumMod val="50000"/>
                  </a:srgbClr>
                </a:solidFill>
              </a:rPr>
              <a:t>Metabolic Syndrome</a:t>
            </a:r>
            <a:br>
              <a:rPr lang="en-GB" sz="1000" b="0" i="0" dirty="0" smtClean="0">
                <a:solidFill>
                  <a:srgbClr val="1F497D">
                    <a:lumMod val="50000"/>
                  </a:srgbClr>
                </a:solidFill>
              </a:rPr>
            </a:br>
            <a:r>
              <a:rPr lang="en-GB" sz="1000" b="0" i="0" dirty="0" smtClean="0">
                <a:solidFill>
                  <a:srgbClr val="FF0000"/>
                </a:solidFill>
              </a:rPr>
              <a:t>CVD</a:t>
            </a:r>
            <a:r>
              <a:rPr lang="en-GB" sz="1000" b="0" i="0" dirty="0" smtClean="0">
                <a:solidFill>
                  <a:srgbClr val="1F497D">
                    <a:lumMod val="50000"/>
                  </a:srgbClr>
                </a:solidFill>
              </a:rPr>
              <a:t/>
            </a:r>
            <a:br>
              <a:rPr lang="en-GB" sz="1000" b="0" i="0" dirty="0" smtClean="0">
                <a:solidFill>
                  <a:srgbClr val="1F497D">
                    <a:lumMod val="50000"/>
                  </a:srgbClr>
                </a:solidFill>
              </a:rPr>
            </a:br>
            <a:r>
              <a:rPr lang="en-GB" sz="1000" b="0" i="0" dirty="0" smtClean="0">
                <a:solidFill>
                  <a:srgbClr val="FF0000"/>
                </a:solidFill>
              </a:rPr>
              <a:t>NAFLD</a:t>
            </a:r>
          </a:p>
          <a:p>
            <a:pPr marL="171450" indent="-171450" fontAlgn="auto">
              <a:spcBef>
                <a:spcPts val="0"/>
              </a:spcBef>
              <a:spcAft>
                <a:spcPts val="0"/>
              </a:spcAft>
              <a:buFont typeface="Arial" panose="020B0604020202020204" pitchFamily="34" charset="0"/>
              <a:buChar char="•"/>
            </a:pPr>
            <a:endParaRPr lang="en-GB" sz="1000" b="0" i="0" dirty="0" smtClean="0">
              <a:solidFill>
                <a:srgbClr val="1F497D">
                  <a:lumMod val="50000"/>
                </a:srgbClr>
              </a:solidFill>
            </a:endParaRPr>
          </a:p>
          <a:p>
            <a:pPr marL="171450" indent="-171450" fontAlgn="auto">
              <a:spcBef>
                <a:spcPts val="0"/>
              </a:spcBef>
              <a:spcAft>
                <a:spcPts val="0"/>
              </a:spcAft>
              <a:buFont typeface="Arial" panose="020B0604020202020204" pitchFamily="34" charset="0"/>
              <a:buChar char="•"/>
            </a:pPr>
            <a:endParaRPr lang="en-GB" sz="1000" b="0" i="0" dirty="0">
              <a:solidFill>
                <a:srgbClr val="1F497D">
                  <a:lumMod val="50000"/>
                </a:srgbClr>
              </a:solidFill>
            </a:endParaRPr>
          </a:p>
          <a:p>
            <a:pPr marL="171450" indent="-171450" fontAlgn="auto">
              <a:spcBef>
                <a:spcPts val="0"/>
              </a:spcBef>
              <a:spcAft>
                <a:spcPts val="0"/>
              </a:spcAft>
              <a:buFont typeface="Arial" panose="020B0604020202020204" pitchFamily="34" charset="0"/>
              <a:buChar char="•"/>
            </a:pPr>
            <a:endParaRPr lang="en-GB" sz="1000" b="0" i="0" dirty="0">
              <a:solidFill>
                <a:srgbClr val="1F497D">
                  <a:lumMod val="50000"/>
                </a:srgbClr>
              </a:solidFill>
            </a:endParaRPr>
          </a:p>
          <a:p>
            <a:pPr marL="171450" indent="-171450" fontAlgn="auto">
              <a:spcBef>
                <a:spcPts val="0"/>
              </a:spcBef>
              <a:spcAft>
                <a:spcPts val="0"/>
              </a:spcAft>
              <a:buFont typeface="Arial" panose="020B0604020202020204" pitchFamily="34" charset="0"/>
              <a:buChar char="•"/>
            </a:pPr>
            <a:r>
              <a:rPr lang="en-GB" sz="1000" b="0" i="0" dirty="0" smtClean="0">
                <a:solidFill>
                  <a:srgbClr val="FF0000"/>
                </a:solidFill>
              </a:rPr>
              <a:t>Inflammatory Diseases</a:t>
            </a:r>
          </a:p>
          <a:p>
            <a:pPr marL="171450" indent="-171450" fontAlgn="auto">
              <a:spcBef>
                <a:spcPts val="0"/>
              </a:spcBef>
              <a:spcAft>
                <a:spcPts val="0"/>
              </a:spcAft>
              <a:buFont typeface="Arial" panose="020B0604020202020204" pitchFamily="34" charset="0"/>
              <a:buChar char="•"/>
            </a:pPr>
            <a:endParaRPr lang="en-GB" sz="1000" b="0" i="0" dirty="0">
              <a:solidFill>
                <a:srgbClr val="1F497D">
                  <a:lumMod val="50000"/>
                </a:srgbClr>
              </a:solidFill>
            </a:endParaRPr>
          </a:p>
          <a:p>
            <a:pPr marL="171450" indent="-171450" fontAlgn="auto">
              <a:spcBef>
                <a:spcPts val="0"/>
              </a:spcBef>
              <a:spcAft>
                <a:spcPts val="0"/>
              </a:spcAft>
              <a:buFont typeface="Arial" panose="020B0604020202020204" pitchFamily="34" charset="0"/>
              <a:buChar char="•"/>
            </a:pPr>
            <a:endParaRPr lang="en-GB" sz="1000" b="0" i="0" dirty="0" smtClean="0">
              <a:solidFill>
                <a:srgbClr val="1F497D">
                  <a:lumMod val="50000"/>
                </a:srgbClr>
              </a:solidFill>
            </a:endParaRPr>
          </a:p>
          <a:p>
            <a:pPr marL="171450" indent="-171450" fontAlgn="auto">
              <a:spcBef>
                <a:spcPts val="0"/>
              </a:spcBef>
              <a:spcAft>
                <a:spcPts val="0"/>
              </a:spcAft>
              <a:buFont typeface="Arial" panose="020B0604020202020204" pitchFamily="34" charset="0"/>
              <a:buChar char="•"/>
            </a:pPr>
            <a:endParaRPr lang="en-GB" sz="1000" b="0" i="0" dirty="0" smtClean="0">
              <a:solidFill>
                <a:srgbClr val="1F497D">
                  <a:lumMod val="50000"/>
                </a:srgbClr>
              </a:solidFill>
            </a:endParaRPr>
          </a:p>
          <a:p>
            <a:pPr marL="171450" indent="-171450" fontAlgn="auto">
              <a:spcBef>
                <a:spcPts val="0"/>
              </a:spcBef>
              <a:spcAft>
                <a:spcPts val="0"/>
              </a:spcAft>
              <a:buFont typeface="Arial" panose="020B0604020202020204" pitchFamily="34" charset="0"/>
              <a:buChar char="•"/>
            </a:pPr>
            <a:r>
              <a:rPr lang="en-GB" sz="1000" b="0" i="0" dirty="0" smtClean="0">
                <a:solidFill>
                  <a:srgbClr val="FF0000"/>
                </a:solidFill>
              </a:rPr>
              <a:t>Prostate</a:t>
            </a:r>
            <a:r>
              <a:rPr lang="en-GB" sz="1000" b="0" i="0" dirty="0">
                <a:solidFill>
                  <a:srgbClr val="FF0000"/>
                </a:solidFill>
              </a:rPr>
              <a:t/>
            </a:r>
            <a:br>
              <a:rPr lang="en-GB" sz="1000" b="0" i="0" dirty="0">
                <a:solidFill>
                  <a:srgbClr val="FF0000"/>
                </a:solidFill>
              </a:rPr>
            </a:br>
            <a:r>
              <a:rPr lang="en-GB" sz="1000" b="0" i="0" dirty="0">
                <a:solidFill>
                  <a:srgbClr val="FF0000"/>
                </a:solidFill>
              </a:rPr>
              <a:t>Cancer</a:t>
            </a:r>
          </a:p>
          <a:p>
            <a:pPr marL="171450" indent="-171450" fontAlgn="auto">
              <a:spcBef>
                <a:spcPts val="0"/>
              </a:spcBef>
              <a:spcAft>
                <a:spcPts val="0"/>
              </a:spcAft>
              <a:buFont typeface="Arial" panose="020B0604020202020204" pitchFamily="34" charset="0"/>
              <a:buChar char="•"/>
            </a:pPr>
            <a:endParaRPr lang="en-GB" sz="1000" b="0" i="0" dirty="0" smtClean="0">
              <a:solidFill>
                <a:srgbClr val="000000"/>
              </a:solidFill>
            </a:endParaRPr>
          </a:p>
          <a:p>
            <a:pPr fontAlgn="auto">
              <a:spcBef>
                <a:spcPts val="0"/>
              </a:spcBef>
              <a:spcAft>
                <a:spcPts val="0"/>
              </a:spcAft>
            </a:pPr>
            <a:endParaRPr lang="en-GB" sz="1000" b="0" i="0" dirty="0">
              <a:solidFill>
                <a:srgbClr val="000000"/>
              </a:solidFill>
            </a:endParaRPr>
          </a:p>
          <a:p>
            <a:pPr fontAlgn="auto">
              <a:spcBef>
                <a:spcPts val="0"/>
              </a:spcBef>
              <a:spcAft>
                <a:spcPts val="0"/>
              </a:spcAft>
            </a:pPr>
            <a:endParaRPr lang="en-GB" sz="1000" b="0" i="0" dirty="0">
              <a:solidFill>
                <a:srgbClr val="00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2320" y="1239290"/>
            <a:ext cx="1610297" cy="1073531"/>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697" y="1709899"/>
            <a:ext cx="1315616" cy="740034"/>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t="22700" b="2930"/>
          <a:stretch/>
        </p:blipFill>
        <p:spPr>
          <a:xfrm>
            <a:off x="89880" y="2788165"/>
            <a:ext cx="1331612" cy="1281669"/>
          </a:xfrm>
          <a:prstGeom prst="rect">
            <a:avLst/>
          </a:prstGeom>
        </p:spPr>
      </p:pic>
      <p:pic>
        <p:nvPicPr>
          <p:cNvPr id="2050" name="Picture 2" descr="http://www.advisoranalyst.com/glablog/wp-content/uploads/2013/11/tumblr_m43ba5Ji8P1r53gljo1_128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4456102"/>
            <a:ext cx="1465918" cy="1172419"/>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ight Arrow 5"/>
          <p:cNvSpPr/>
          <p:nvPr/>
        </p:nvSpPr>
        <p:spPr>
          <a:xfrm>
            <a:off x="460117" y="2528737"/>
            <a:ext cx="802432" cy="202068"/>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b="0" i="0">
              <a:solidFill>
                <a:srgbClr val="FFFFFF"/>
              </a:solidFill>
            </a:endParaRPr>
          </a:p>
        </p:txBody>
      </p:sp>
      <p:sp>
        <p:nvSpPr>
          <p:cNvPr id="12" name="Right Arrow 11"/>
          <p:cNvSpPr/>
          <p:nvPr/>
        </p:nvSpPr>
        <p:spPr>
          <a:xfrm>
            <a:off x="451891" y="4161837"/>
            <a:ext cx="802432" cy="202068"/>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b="0" i="0">
              <a:solidFill>
                <a:srgbClr val="FFFFFF"/>
              </a:solidFill>
            </a:endParaRPr>
          </a:p>
        </p:txBody>
      </p:sp>
    </p:spTree>
    <p:extLst>
      <p:ext uri="{BB962C8B-B14F-4D97-AF65-F5344CB8AC3E}">
        <p14:creationId xmlns:p14="http://schemas.microsoft.com/office/powerpoint/2010/main" val="7927641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628650" y="188640"/>
            <a:ext cx="7886700" cy="1325563"/>
          </a:xfrm>
        </p:spPr>
        <p:txBody>
          <a:bodyPr/>
          <a:lstStyle/>
          <a:p>
            <a:r>
              <a:rPr lang="en-US" sz="2400" dirty="0" smtClean="0"/>
              <a:t>Fish-oil supplementation </a:t>
            </a:r>
            <a:r>
              <a:rPr lang="en-US" sz="2400" dirty="0" smtClean="0"/>
              <a:t>leads to anti-inflammatory </a:t>
            </a:r>
            <a:r>
              <a:rPr lang="en-US" sz="2400" dirty="0" smtClean="0"/>
              <a:t>gene expression profiles in human blood mononuclear cells</a:t>
            </a:r>
            <a:endParaRPr lang="en-US" sz="2400" dirty="0"/>
          </a:p>
        </p:txBody>
      </p:sp>
      <p:pic>
        <p:nvPicPr>
          <p:cNvPr id="4096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1625" y="1417638"/>
            <a:ext cx="3868304" cy="5263578"/>
          </a:xfrm>
        </p:spPr>
      </p:pic>
      <p:pic>
        <p:nvPicPr>
          <p:cNvPr id="40964" name="Picture 4" descr="http://www.goedgevoel.be/static/FOTO/pe/11/6/13/large_2281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6263" y="1341438"/>
            <a:ext cx="4456112" cy="298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65" name="Rectangle 4"/>
          <p:cNvSpPr>
            <a:spLocks noChangeArrowheads="1"/>
          </p:cNvSpPr>
          <p:nvPr/>
        </p:nvSpPr>
        <p:spPr bwMode="auto">
          <a:xfrm>
            <a:off x="4392613" y="4503738"/>
            <a:ext cx="45720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a:solidFill>
                  <a:srgbClr val="C00000"/>
                </a:solidFill>
              </a:rPr>
              <a:t>Less inflammation &amp; decreased </a:t>
            </a:r>
            <a:br>
              <a:rPr lang="en-US">
                <a:solidFill>
                  <a:srgbClr val="C00000"/>
                </a:solidFill>
              </a:rPr>
            </a:br>
            <a:r>
              <a:rPr lang="en-US">
                <a:solidFill>
                  <a:srgbClr val="C00000"/>
                </a:solidFill>
              </a:rPr>
              <a:t>pro-arteriosclerosis markers</a:t>
            </a:r>
            <a:br>
              <a:rPr lang="en-US">
                <a:solidFill>
                  <a:srgbClr val="C00000"/>
                </a:solidFill>
              </a:rPr>
            </a:br>
            <a:r>
              <a:rPr lang="en-US">
                <a:solidFill>
                  <a:srgbClr val="C00000"/>
                </a:solidFill>
              </a:rPr>
              <a:t>= Anti-immuno-senescence</a:t>
            </a:r>
          </a:p>
        </p:txBody>
      </p:sp>
      <p:sp>
        <p:nvSpPr>
          <p:cNvPr id="9" name="TextBox 8"/>
          <p:cNvSpPr txBox="1"/>
          <p:nvPr/>
        </p:nvSpPr>
        <p:spPr>
          <a:xfrm>
            <a:off x="5337863" y="5593705"/>
            <a:ext cx="2634760" cy="276999"/>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1200">
                <a:solidFill>
                  <a:srgbClr val="000000"/>
                </a:solidFill>
              </a:rPr>
              <a:t>Bouwens et al. Am J Clin Nutr. 2009</a:t>
            </a:r>
          </a:p>
        </p:txBody>
      </p:sp>
    </p:spTree>
    <p:extLst>
      <p:ext uri="{BB962C8B-B14F-4D97-AF65-F5344CB8AC3E}">
        <p14:creationId xmlns:p14="http://schemas.microsoft.com/office/powerpoint/2010/main" val="85150216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28650" y="-27384"/>
            <a:ext cx="7886700" cy="1325563"/>
          </a:xfrm>
        </p:spPr>
        <p:txBody>
          <a:bodyPr>
            <a:normAutofit/>
          </a:bodyPr>
          <a:lstStyle/>
          <a:p>
            <a:r>
              <a:rPr lang="en-US" sz="3600" dirty="0" smtClean="0"/>
              <a:t>‘Obese-linked’ pro-inflammatory </a:t>
            </a:r>
            <a:br>
              <a:rPr lang="en-US" sz="3600" dirty="0" smtClean="0"/>
            </a:br>
            <a:r>
              <a:rPr lang="en-US" sz="3600" dirty="0" smtClean="0"/>
              <a:t>gene expression profile by SFAs</a:t>
            </a:r>
            <a:endParaRPr lang="en-US" sz="3600" dirty="0"/>
          </a:p>
        </p:txBody>
      </p:sp>
      <p:sp>
        <p:nvSpPr>
          <p:cNvPr id="19471" name="Rectangle 15"/>
          <p:cNvSpPr>
            <a:spLocks noGrp="1" noChangeArrowheads="1"/>
          </p:cNvSpPr>
          <p:nvPr>
            <p:ph idx="1"/>
          </p:nvPr>
        </p:nvSpPr>
        <p:spPr>
          <a:xfrm>
            <a:off x="4779264" y="1600200"/>
            <a:ext cx="3907536" cy="4525963"/>
          </a:xfrm>
        </p:spPr>
        <p:txBody>
          <a:bodyPr/>
          <a:lstStyle/>
          <a:p>
            <a:pPr marL="0" indent="0">
              <a:buNone/>
            </a:pPr>
            <a:r>
              <a:rPr lang="en-US" sz="2000" dirty="0" smtClean="0"/>
              <a:t>The SFA-rich diet:</a:t>
            </a:r>
          </a:p>
          <a:p>
            <a:r>
              <a:rPr lang="en-US" sz="2000" dirty="0" smtClean="0"/>
              <a:t>Induces a pro-inflammatory obese-linked gene expression profile</a:t>
            </a:r>
          </a:p>
          <a:p>
            <a:endParaRPr lang="en-US" sz="2000" dirty="0" smtClean="0"/>
          </a:p>
          <a:p>
            <a:r>
              <a:rPr lang="en-US" sz="2000" dirty="0" smtClean="0"/>
              <a:t>Decreases expression and plasma level of the anti-inflammatory cytokine adiponectin</a:t>
            </a:r>
          </a:p>
          <a:p>
            <a:endParaRPr lang="en-US" sz="2000" dirty="0"/>
          </a:p>
          <a:p>
            <a:pPr marL="400050" lvl="1" indent="0">
              <a:buNone/>
            </a:pPr>
            <a:r>
              <a:rPr lang="en-US" sz="2000" dirty="0" smtClean="0">
                <a:solidFill>
                  <a:srgbClr val="0000FF"/>
                </a:solidFill>
              </a:rPr>
              <a:t>“Personal Transcriptomes”</a:t>
            </a:r>
            <a:endParaRPr lang="en-US" sz="1600" dirty="0">
              <a:solidFill>
                <a:srgbClr val="0000FF"/>
              </a:solidFill>
            </a:endParaRPr>
          </a:p>
        </p:txBody>
      </p:sp>
      <p:sp>
        <p:nvSpPr>
          <p:cNvPr id="19469" name="Rectangle 13"/>
          <p:cNvSpPr>
            <a:spLocks noChangeArrowheads="1"/>
          </p:cNvSpPr>
          <p:nvPr/>
        </p:nvSpPr>
        <p:spPr bwMode="auto">
          <a:xfrm>
            <a:off x="0" y="5867400"/>
            <a:ext cx="9144000" cy="990600"/>
          </a:xfrm>
          <a:prstGeom prst="rect">
            <a:avLst/>
          </a:prstGeom>
          <a:noFill/>
          <a:ln w="12700">
            <a:noFill/>
            <a:miter lim="800000"/>
            <a:headEnd/>
            <a:tailEnd/>
          </a:ln>
          <a:effectLst/>
        </p:spPr>
        <p:txBody>
          <a:bodyPr wrap="none" anchor="ctr">
            <a:spAutoFit/>
          </a:bodyPr>
          <a:lstStyle/>
          <a:p>
            <a:pPr defTabSz="457200" fontAlgn="base">
              <a:spcBef>
                <a:spcPct val="0"/>
              </a:spcBef>
              <a:spcAft>
                <a:spcPct val="0"/>
              </a:spcAft>
            </a:pPr>
            <a:endParaRPr lang="en-US">
              <a:solidFill>
                <a:prstClr val="black"/>
              </a:solidFill>
            </a:endParaRPr>
          </a:p>
        </p:txBody>
      </p:sp>
      <p:pic>
        <p:nvPicPr>
          <p:cNvPr id="19464" name="Picture 8" descr="Figure 4"/>
          <p:cNvPicPr>
            <a:picLocks noChangeAspect="1" noChangeArrowheads="1"/>
          </p:cNvPicPr>
          <p:nvPr/>
        </p:nvPicPr>
        <p:blipFill>
          <a:blip r:embed="rId3" cstate="print"/>
          <a:srcRect l="61618" b="3972"/>
          <a:stretch>
            <a:fillRect/>
          </a:stretch>
        </p:blipFill>
        <p:spPr bwMode="auto">
          <a:xfrm>
            <a:off x="1025525" y="1476375"/>
            <a:ext cx="3622675" cy="5334000"/>
          </a:xfrm>
          <a:prstGeom prst="rect">
            <a:avLst/>
          </a:prstGeom>
          <a:noFill/>
        </p:spPr>
      </p:pic>
      <p:pic>
        <p:nvPicPr>
          <p:cNvPr id="19465" name="Picture 9" descr="Figure 4"/>
          <p:cNvPicPr>
            <a:picLocks noChangeAspect="1" noChangeArrowheads="1"/>
          </p:cNvPicPr>
          <p:nvPr/>
        </p:nvPicPr>
        <p:blipFill>
          <a:blip r:embed="rId3" cstate="print"/>
          <a:srcRect r="90601" b="3972"/>
          <a:stretch>
            <a:fillRect/>
          </a:stretch>
        </p:blipFill>
        <p:spPr bwMode="auto">
          <a:xfrm>
            <a:off x="152400" y="1476375"/>
            <a:ext cx="887413" cy="5334000"/>
          </a:xfrm>
          <a:prstGeom prst="rect">
            <a:avLst/>
          </a:prstGeom>
          <a:noFill/>
        </p:spPr>
      </p:pic>
      <p:sp>
        <p:nvSpPr>
          <p:cNvPr id="19472" name="Rectangle 16"/>
          <p:cNvSpPr>
            <a:spLocks noChangeArrowheads="1"/>
          </p:cNvSpPr>
          <p:nvPr/>
        </p:nvSpPr>
        <p:spPr bwMode="auto">
          <a:xfrm>
            <a:off x="1066800" y="5210175"/>
            <a:ext cx="3581400" cy="174625"/>
          </a:xfrm>
          <a:prstGeom prst="rect">
            <a:avLst/>
          </a:prstGeom>
          <a:noFill/>
          <a:ln w="28575" algn="ctr">
            <a:solidFill>
              <a:srgbClr val="FFFF00"/>
            </a:solidFill>
            <a:miter lim="800000"/>
            <a:headEnd/>
            <a:tailEnd/>
          </a:ln>
          <a:effectLst/>
        </p:spPr>
        <p:txBody>
          <a:bodyPr anchor="ctr">
            <a:spAutoFit/>
          </a:bodyPr>
          <a:lstStyle/>
          <a:p>
            <a:pPr defTabSz="457200" fontAlgn="base">
              <a:spcBef>
                <a:spcPct val="0"/>
              </a:spcBef>
              <a:spcAft>
                <a:spcPct val="0"/>
              </a:spcAft>
            </a:pPr>
            <a:endParaRPr lang="en-US">
              <a:solidFill>
                <a:prstClr val="black"/>
              </a:solidFill>
            </a:endParaRPr>
          </a:p>
        </p:txBody>
      </p:sp>
      <p:sp>
        <p:nvSpPr>
          <p:cNvPr id="19478" name="Text Box 22"/>
          <p:cNvSpPr txBox="1">
            <a:spLocks noChangeArrowheads="1"/>
          </p:cNvSpPr>
          <p:nvPr/>
        </p:nvSpPr>
        <p:spPr bwMode="auto">
          <a:xfrm>
            <a:off x="1533525" y="1257300"/>
            <a:ext cx="1219200" cy="366713"/>
          </a:xfrm>
          <a:prstGeom prst="rect">
            <a:avLst/>
          </a:prstGeom>
          <a:solidFill>
            <a:schemeClr val="bg1"/>
          </a:solidFill>
          <a:ln w="12700" algn="ctr">
            <a:noFill/>
            <a:miter lim="800000"/>
            <a:headEnd/>
            <a:tailEnd/>
          </a:ln>
          <a:effectLst/>
        </p:spPr>
        <p:txBody>
          <a:bodyPr>
            <a:spAutoFit/>
          </a:bodyPr>
          <a:lstStyle/>
          <a:p>
            <a:pPr defTabSz="457200" fontAlgn="base">
              <a:spcBef>
                <a:spcPct val="0"/>
              </a:spcBef>
              <a:spcAft>
                <a:spcPct val="0"/>
              </a:spcAft>
            </a:pPr>
            <a:r>
              <a:rPr lang="en-US">
                <a:solidFill>
                  <a:prstClr val="black"/>
                </a:solidFill>
              </a:rPr>
              <a:t>SFA diet</a:t>
            </a:r>
          </a:p>
        </p:txBody>
      </p:sp>
      <p:sp>
        <p:nvSpPr>
          <p:cNvPr id="19480" name="Text Box 24"/>
          <p:cNvSpPr txBox="1">
            <a:spLocks noChangeArrowheads="1"/>
          </p:cNvSpPr>
          <p:nvPr/>
        </p:nvSpPr>
        <p:spPr bwMode="auto">
          <a:xfrm>
            <a:off x="3057525" y="1238250"/>
            <a:ext cx="1295400" cy="366713"/>
          </a:xfrm>
          <a:prstGeom prst="rect">
            <a:avLst/>
          </a:prstGeom>
          <a:solidFill>
            <a:schemeClr val="bg1"/>
          </a:solidFill>
          <a:ln w="12700" algn="ctr">
            <a:noFill/>
            <a:miter lim="800000"/>
            <a:headEnd/>
            <a:tailEnd/>
          </a:ln>
          <a:effectLst/>
        </p:spPr>
        <p:txBody>
          <a:bodyPr>
            <a:spAutoFit/>
          </a:bodyPr>
          <a:lstStyle/>
          <a:p>
            <a:pPr algn="ctr" defTabSz="457200" fontAlgn="base">
              <a:spcBef>
                <a:spcPct val="0"/>
              </a:spcBef>
              <a:spcAft>
                <a:spcPct val="0"/>
              </a:spcAft>
            </a:pPr>
            <a:r>
              <a:rPr lang="en-US" dirty="0">
                <a:solidFill>
                  <a:prstClr val="black"/>
                </a:solidFill>
              </a:rPr>
              <a:t>MUFA diet</a:t>
            </a:r>
          </a:p>
        </p:txBody>
      </p:sp>
      <p:sp>
        <p:nvSpPr>
          <p:cNvPr id="11" name="TextBox 10"/>
          <p:cNvSpPr txBox="1"/>
          <p:nvPr/>
        </p:nvSpPr>
        <p:spPr>
          <a:xfrm>
            <a:off x="5452369" y="6260246"/>
            <a:ext cx="2822183" cy="369332"/>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pPr defTabSz="457200" fontAlgn="base">
              <a:spcBef>
                <a:spcPct val="0"/>
              </a:spcBef>
              <a:spcAft>
                <a:spcPct val="0"/>
              </a:spcAft>
            </a:pPr>
            <a:r>
              <a:rPr lang="en-US" dirty="0" smtClean="0">
                <a:solidFill>
                  <a:prstClr val="black"/>
                </a:solidFill>
              </a:rPr>
              <a:t>Van Dijk et al. AJCN 2009</a:t>
            </a:r>
            <a:endParaRPr lang="en-US" dirty="0">
              <a:solidFill>
                <a:prstClr val="black"/>
              </a:solidFill>
            </a:endParaRPr>
          </a:p>
        </p:txBody>
      </p:sp>
    </p:spTree>
    <p:extLst>
      <p:ext uri="{BB962C8B-B14F-4D97-AF65-F5344CB8AC3E}">
        <p14:creationId xmlns:p14="http://schemas.microsoft.com/office/powerpoint/2010/main" val="3657795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7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47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4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71">
                                            <p:txEl>
                                              <p:pRg st="5" end="5"/>
                                            </p:txEl>
                                          </p:spTgt>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2"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0234" y="-90264"/>
            <a:ext cx="5534449" cy="1143000"/>
          </a:xfrm>
        </p:spPr>
        <p:txBody>
          <a:bodyPr>
            <a:normAutofit/>
          </a:bodyPr>
          <a:lstStyle/>
          <a:p>
            <a:r>
              <a:rPr lang="en-GB" sz="2400" dirty="0" smtClean="0"/>
              <a:t>From local problems to systemic diseases –</a:t>
            </a:r>
            <a:r>
              <a:rPr lang="en-GB" sz="2400" dirty="0"/>
              <a:t> </a:t>
            </a:r>
            <a:r>
              <a:rPr lang="en-GB" sz="2400" dirty="0" smtClean="0"/>
              <a:t>the contribution of the gut (microbiome)  </a:t>
            </a:r>
            <a:endParaRPr lang="de-DE" sz="2400" dirty="0"/>
          </a:p>
        </p:txBody>
      </p:sp>
      <p:pic>
        <p:nvPicPr>
          <p:cNvPr id="3" name="Picture 2" descr="Crosstalk between an organism and its gut commensal microbiota has both potentiating and detrimental effects on the immune response."/>
          <p:cNvPicPr>
            <a:picLocks noChangeAspect="1" noChangeArrowheads="1"/>
          </p:cNvPicPr>
          <p:nvPr/>
        </p:nvPicPr>
        <p:blipFill rotWithShape="1">
          <a:blip r:embed="rId2">
            <a:extLst>
              <a:ext uri="{28A0092B-C50C-407E-A947-70E740481C1C}">
                <a14:useLocalDpi xmlns:a14="http://schemas.microsoft.com/office/drawing/2010/main" val="0"/>
              </a:ext>
            </a:extLst>
          </a:blip>
          <a:srcRect r="3114"/>
          <a:stretch/>
        </p:blipFill>
        <p:spPr bwMode="auto">
          <a:xfrm>
            <a:off x="3460653" y="868803"/>
            <a:ext cx="4176464" cy="5777988"/>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143" y="586043"/>
            <a:ext cx="2222351" cy="292755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143" y="3757797"/>
            <a:ext cx="2222351" cy="2887929"/>
          </a:xfrm>
          <a:prstGeom prst="rect">
            <a:avLst/>
          </a:prstGeom>
        </p:spPr>
      </p:pic>
    </p:spTree>
    <p:extLst>
      <p:ext uri="{BB962C8B-B14F-4D97-AF65-F5344CB8AC3E}">
        <p14:creationId xmlns:p14="http://schemas.microsoft.com/office/powerpoint/2010/main" val="205421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Feed your </a:t>
            </a:r>
            <a:r>
              <a:rPr lang="en-US" dirty="0" smtClean="0"/>
              <a:t>gut (microbiome)</a:t>
            </a:r>
            <a:endParaRPr lang="en-US" dirty="0"/>
          </a:p>
        </p:txBody>
      </p:sp>
      <p:pic>
        <p:nvPicPr>
          <p:cNvPr id="7" name="Content Placeholder 6"/>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49778" y="1600200"/>
            <a:ext cx="3529126" cy="4525963"/>
          </a:xfrm>
        </p:spPr>
      </p:pic>
      <p:pic>
        <p:nvPicPr>
          <p:cNvPr id="11" name="Content Placeholder 10"/>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31545" y="1825625"/>
            <a:ext cx="3281410" cy="4351338"/>
          </a:xfrm>
        </p:spPr>
      </p:pic>
    </p:spTree>
    <p:extLst>
      <p:ext uri="{BB962C8B-B14F-4D97-AF65-F5344CB8AC3E}">
        <p14:creationId xmlns:p14="http://schemas.microsoft.com/office/powerpoint/2010/main" val="367263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0"/>
            <a:ext cx="8928992" cy="1325563"/>
          </a:xfrm>
        </p:spPr>
        <p:txBody>
          <a:bodyPr>
            <a:normAutofit/>
          </a:bodyPr>
          <a:lstStyle/>
          <a:p>
            <a:r>
              <a:rPr lang="en-US" sz="2800" dirty="0" smtClean="0"/>
              <a:t>Mechanisms of signaling from the gut microbiota to the host</a:t>
            </a:r>
            <a:endParaRPr lang="en-US" sz="2800" dirty="0"/>
          </a:p>
        </p:txBody>
      </p:sp>
      <p:pic>
        <p:nvPicPr>
          <p:cNvPr id="4" name="Content Placeholder 3"/>
          <p:cNvPicPr>
            <a:picLocks noGrp="1" noChangeAspect="1"/>
          </p:cNvPicPr>
          <p:nvPr>
            <p:ph idx="1"/>
          </p:nvPr>
        </p:nvPicPr>
        <p:blipFill>
          <a:blip r:embed="rId3"/>
          <a:stretch>
            <a:fillRect/>
          </a:stretch>
        </p:blipFill>
        <p:spPr>
          <a:xfrm>
            <a:off x="2195736" y="1162932"/>
            <a:ext cx="4536504" cy="5014032"/>
          </a:xfrm>
        </p:spPr>
      </p:pic>
      <p:sp>
        <p:nvSpPr>
          <p:cNvPr id="8" name="Rectangle 7"/>
          <p:cNvSpPr/>
          <p:nvPr/>
        </p:nvSpPr>
        <p:spPr>
          <a:xfrm>
            <a:off x="2286000" y="6311899"/>
            <a:ext cx="4572000" cy="461665"/>
          </a:xfrm>
          <a:prstGeom prst="rect">
            <a:avLst/>
          </a:prstGeom>
        </p:spPr>
        <p:txBody>
          <a:bodyPr>
            <a:spAutoFit/>
          </a:bodyPr>
          <a:lstStyle/>
          <a:p>
            <a:pPr algn="ctr"/>
            <a:r>
              <a:rPr lang="en-US" sz="1200" dirty="0" err="1"/>
              <a:t>Sonnenburg</a:t>
            </a:r>
            <a:r>
              <a:rPr lang="en-US" sz="1200" dirty="0"/>
              <a:t> JL, </a:t>
            </a:r>
            <a:r>
              <a:rPr lang="en-US" sz="1200" dirty="0" err="1"/>
              <a:t>Bäckhed</a:t>
            </a:r>
            <a:r>
              <a:rPr lang="en-US" sz="1200" dirty="0"/>
              <a:t> F. Diet-microbiota interactions as moderators of human metabolism. Nature. 2016 Jul 6;535(7610):56-64.</a:t>
            </a:r>
          </a:p>
        </p:txBody>
      </p:sp>
    </p:spTree>
    <p:extLst>
      <p:ext uri="{BB962C8B-B14F-4D97-AF65-F5344CB8AC3E}">
        <p14:creationId xmlns:p14="http://schemas.microsoft.com/office/powerpoint/2010/main" val="21153994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0"/>
          <p:cNvSpPr>
            <a:spLocks noGrp="1" noChangeArrowheads="1"/>
          </p:cNvSpPr>
          <p:nvPr>
            <p:ph type="title"/>
          </p:nvPr>
        </p:nvSpPr>
        <p:spPr>
          <a:xfrm>
            <a:off x="195263" y="274638"/>
            <a:ext cx="8758237" cy="1143000"/>
          </a:xfrm>
        </p:spPr>
        <p:txBody>
          <a:bodyPr>
            <a:normAutofit/>
          </a:bodyPr>
          <a:lstStyle/>
          <a:p>
            <a:r>
              <a:rPr lang="en-US" sz="3200" dirty="0" smtClean="0"/>
              <a:t>Adaptive response to a switch from high starch to high sat. fat diet in the mouse small intestine</a:t>
            </a:r>
          </a:p>
        </p:txBody>
      </p:sp>
      <p:pic>
        <p:nvPicPr>
          <p:cNvPr id="23" name="Picture 4" descr="Fig 4_NdeWit.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7023" y="1557834"/>
            <a:ext cx="2293489" cy="5110524"/>
          </a:xfrm>
          <a:prstGeom prst="rect">
            <a:avLst/>
          </a:prstGeom>
        </p:spPr>
      </p:pic>
      <p:sp>
        <p:nvSpPr>
          <p:cNvPr id="20" name="TextBox 6"/>
          <p:cNvSpPr txBox="1"/>
          <p:nvPr/>
        </p:nvSpPr>
        <p:spPr>
          <a:xfrm>
            <a:off x="3182704" y="6529858"/>
            <a:ext cx="2370819" cy="276999"/>
          </a:xfrm>
          <a:prstGeom prst="rect">
            <a:avLst/>
          </a:prstGeom>
          <a:solidFill>
            <a:schemeClr val="bg1"/>
          </a:solidFill>
          <a:ln>
            <a:noFill/>
          </a:ln>
          <a:effectLst/>
        </p:spPr>
        <p:style>
          <a:lnRef idx="0">
            <a:schemeClr val="accent6"/>
          </a:lnRef>
          <a:fillRef idx="3">
            <a:schemeClr val="accent6"/>
          </a:fillRef>
          <a:effectRef idx="3">
            <a:schemeClr val="accent6"/>
          </a:effectRef>
          <a:fontRef idx="minor">
            <a:schemeClr val="lt1"/>
          </a:fontRef>
        </p:style>
        <p:txBody>
          <a:bodyPr wrap="square" rtlCol="0">
            <a:spAutoFit/>
          </a:bodyPr>
          <a:lstStyle>
            <a:defPPr>
              <a:defRPr lang="nl-NL"/>
            </a:defPPr>
            <a:lvl1pPr algn="ctr">
              <a:defRPr sz="1200" b="0" i="0">
                <a:solidFill>
                  <a:srgbClr val="660033"/>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200"/>
            <a:r>
              <a:rPr lang="en-US" dirty="0" smtClean="0"/>
              <a:t>De Wit et al </a:t>
            </a:r>
            <a:r>
              <a:rPr lang="en-US" dirty="0" err="1" smtClean="0"/>
              <a:t>Plos</a:t>
            </a:r>
            <a:r>
              <a:rPr lang="en-US" dirty="0" smtClean="0"/>
              <a:t> ONE 2011</a:t>
            </a:r>
            <a:endParaRPr lang="en-US" dirty="0"/>
          </a:p>
        </p:txBody>
      </p:sp>
      <p:pic>
        <p:nvPicPr>
          <p:cNvPr id="2" name="Picture 1"/>
          <p:cNvPicPr>
            <a:picLocks noChangeAspect="1"/>
          </p:cNvPicPr>
          <p:nvPr/>
        </p:nvPicPr>
        <p:blipFill>
          <a:blip r:embed="rId3"/>
          <a:stretch>
            <a:fillRect/>
          </a:stretch>
        </p:blipFill>
        <p:spPr>
          <a:xfrm>
            <a:off x="368802" y="1700808"/>
            <a:ext cx="5642300" cy="3932604"/>
          </a:xfrm>
          <a:prstGeom prst="rect">
            <a:avLst/>
          </a:prstGeom>
        </p:spPr>
      </p:pic>
      <p:pic>
        <p:nvPicPr>
          <p:cNvPr id="1127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267922"/>
            <a:ext cx="5615566" cy="48579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2" name="Picture 2" descr="http://d3n1qfjutz9qb9.cloudfront.net/content/ajpgi/306/6/G474/F6.large.jpg?width=800&amp;height=600&amp;carousel=1"/>
          <p:cNvPicPr>
            <a:picLocks noChangeAspect="1" noChangeArrowheads="1"/>
          </p:cNvPicPr>
          <p:nvPr/>
        </p:nvPicPr>
        <p:blipFill rotWithShape="1">
          <a:blip r:embed="rId5">
            <a:extLst>
              <a:ext uri="{28A0092B-C50C-407E-A947-70E740481C1C}">
                <a14:useLocalDpi xmlns:a14="http://schemas.microsoft.com/office/drawing/2010/main" val="0"/>
              </a:ext>
            </a:extLst>
          </a:blip>
          <a:srcRect l="13427" t="12665" r="39289" b="80743"/>
          <a:stretch/>
        </p:blipFill>
        <p:spPr bwMode="auto">
          <a:xfrm>
            <a:off x="1089822" y="5883378"/>
            <a:ext cx="4646156" cy="525842"/>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0443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77"/>
                                        </p:tgtEl>
                                        <p:attrNameLst>
                                          <p:attrName>style.visibility</p:attrName>
                                        </p:attrNameLst>
                                      </p:cBhvr>
                                      <p:to>
                                        <p:strVal val="visible"/>
                                      </p:to>
                                    </p:set>
                                    <p:animEffect transition="in" filter="fade">
                                      <p:cBhvr>
                                        <p:cTn id="7" dur="500"/>
                                        <p:tgtEl>
                                          <p:spTgt spid="112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049" y="274638"/>
            <a:ext cx="8587145" cy="1143000"/>
          </a:xfrm>
        </p:spPr>
        <p:txBody>
          <a:bodyPr>
            <a:normAutofit/>
          </a:bodyPr>
          <a:lstStyle/>
          <a:p>
            <a:pPr algn="ctr"/>
            <a:r>
              <a:rPr lang="en-GB" sz="4000" dirty="0" smtClean="0"/>
              <a:t>You can not change your genes but….</a:t>
            </a:r>
            <a:br>
              <a:rPr lang="en-GB" sz="4000" dirty="0" smtClean="0"/>
            </a:br>
            <a:r>
              <a:rPr lang="en-GB" sz="2000" dirty="0" smtClean="0"/>
              <a:t>You are what you eat, have eaten, host &amp; how you lived</a:t>
            </a:r>
            <a:endParaRPr lang="en-GB" sz="2000" dirty="0"/>
          </a:p>
        </p:txBody>
      </p:sp>
      <p:pic>
        <p:nvPicPr>
          <p:cNvPr id="435202" name="Picture 2" descr="http://media.nu.nl/m/m1gz329a8612_700.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5000" y="1628800"/>
            <a:ext cx="5334000" cy="374904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1547664" y="5651956"/>
            <a:ext cx="6079357" cy="369332"/>
          </a:xfrm>
          <a:prstGeom prst="rect">
            <a:avLst/>
          </a:prstGeom>
        </p:spPr>
        <p:txBody>
          <a:bodyPr wrap="none">
            <a:spAutoFit/>
          </a:bodyPr>
          <a:lstStyle/>
          <a:p>
            <a:pPr defTabSz="457200"/>
            <a:r>
              <a:rPr lang="en-GB" dirty="0">
                <a:solidFill>
                  <a:prstClr val="black"/>
                </a:solidFill>
                <a:ea typeface="ヒラギノ角ゴ ProN W3"/>
                <a:cs typeface="ヒラギノ角ゴ ProN W3"/>
                <a:sym typeface="Gill Sans"/>
              </a:rPr>
              <a:t>Walter </a:t>
            </a:r>
            <a:r>
              <a:rPr lang="en-GB" dirty="0" smtClean="0">
                <a:solidFill>
                  <a:prstClr val="black"/>
                </a:solidFill>
                <a:ea typeface="ヒラギノ角ゴ ProN W3"/>
                <a:cs typeface="ヒラギノ角ゴ ProN W3"/>
                <a:sym typeface="Gill Sans"/>
              </a:rPr>
              <a:t>Breuning (1896 – 2011, </a:t>
            </a:r>
            <a:r>
              <a:rPr lang="en-GB" dirty="0">
                <a:solidFill>
                  <a:prstClr val="black"/>
                </a:solidFill>
              </a:rPr>
              <a:t>aged 114 years, 205 days</a:t>
            </a:r>
            <a:r>
              <a:rPr lang="en-GB" dirty="0" smtClean="0">
                <a:solidFill>
                  <a:prstClr val="black"/>
                </a:solidFill>
                <a:ea typeface="ヒラギノ角ゴ ProN W3"/>
                <a:cs typeface="ヒラギノ角ゴ ProN W3"/>
                <a:sym typeface="Gill Sans"/>
              </a:rPr>
              <a:t>)</a:t>
            </a:r>
            <a:endParaRPr lang="en-GB" dirty="0">
              <a:solidFill>
                <a:prstClr val="black"/>
              </a:solidFill>
              <a:ea typeface="ヒラギノ角ゴ ProN W3"/>
              <a:cs typeface="ヒラギノ角ゴ ProN W3"/>
              <a:sym typeface="Gill Sans"/>
            </a:endParaRPr>
          </a:p>
        </p:txBody>
      </p:sp>
      <p:sp>
        <p:nvSpPr>
          <p:cNvPr id="3" name="Rectangle 2"/>
          <p:cNvSpPr/>
          <p:nvPr/>
        </p:nvSpPr>
        <p:spPr>
          <a:xfrm>
            <a:off x="934567" y="6268385"/>
            <a:ext cx="7449566" cy="584775"/>
          </a:xfrm>
          <a:prstGeom prst="rect">
            <a:avLst/>
          </a:prstGeom>
        </p:spPr>
        <p:txBody>
          <a:bodyPr wrap="square">
            <a:spAutoFit/>
          </a:bodyPr>
          <a:lstStyle/>
          <a:p>
            <a:pPr algn="ctr"/>
            <a:r>
              <a:rPr lang="en-GB" sz="1600" dirty="0" smtClean="0">
                <a:solidFill>
                  <a:prstClr val="black"/>
                </a:solidFill>
              </a:rPr>
              <a:t>(But Breuning </a:t>
            </a:r>
            <a:r>
              <a:rPr lang="en-GB" sz="1600" dirty="0">
                <a:solidFill>
                  <a:prstClr val="black"/>
                </a:solidFill>
              </a:rPr>
              <a:t>was </a:t>
            </a:r>
            <a:r>
              <a:rPr lang="en-GB" sz="1600" dirty="0" smtClean="0">
                <a:solidFill>
                  <a:prstClr val="black"/>
                </a:solidFill>
              </a:rPr>
              <a:t>also a </a:t>
            </a:r>
            <a:r>
              <a:rPr lang="en-GB" sz="1600" dirty="0">
                <a:solidFill>
                  <a:prstClr val="black"/>
                </a:solidFill>
              </a:rPr>
              <a:t>lifelong cigar smoker, </a:t>
            </a:r>
            <a:r>
              <a:rPr lang="en-GB" sz="1600" dirty="0" smtClean="0">
                <a:solidFill>
                  <a:prstClr val="black"/>
                </a:solidFill>
              </a:rPr>
              <a:t/>
            </a:r>
            <a:br>
              <a:rPr lang="en-GB" sz="1600" dirty="0" smtClean="0">
                <a:solidFill>
                  <a:prstClr val="black"/>
                </a:solidFill>
              </a:rPr>
            </a:br>
            <a:r>
              <a:rPr lang="en-GB" sz="1600" dirty="0" smtClean="0">
                <a:solidFill>
                  <a:prstClr val="black"/>
                </a:solidFill>
              </a:rPr>
              <a:t>but quit </a:t>
            </a:r>
            <a:r>
              <a:rPr lang="en-GB" sz="1600" dirty="0">
                <a:solidFill>
                  <a:prstClr val="black"/>
                </a:solidFill>
              </a:rPr>
              <a:t>in 1999 </a:t>
            </a:r>
            <a:r>
              <a:rPr lang="en-GB" sz="1600" dirty="0" smtClean="0">
                <a:solidFill>
                  <a:prstClr val="black"/>
                </a:solidFill>
              </a:rPr>
              <a:t> when </a:t>
            </a:r>
            <a:r>
              <a:rPr lang="en-GB" sz="1600" dirty="0">
                <a:solidFill>
                  <a:prstClr val="black"/>
                </a:solidFill>
              </a:rPr>
              <a:t>he was </a:t>
            </a:r>
            <a:r>
              <a:rPr lang="en-GB" sz="1600" dirty="0" smtClean="0">
                <a:solidFill>
                  <a:prstClr val="black"/>
                </a:solidFill>
              </a:rPr>
              <a:t>103 because it became </a:t>
            </a:r>
            <a:r>
              <a:rPr lang="en-GB" sz="1600" u="sng" dirty="0">
                <a:solidFill>
                  <a:prstClr val="black"/>
                </a:solidFill>
              </a:rPr>
              <a:t>too </a:t>
            </a:r>
            <a:r>
              <a:rPr lang="en-GB" sz="1600" u="sng" dirty="0" smtClean="0">
                <a:solidFill>
                  <a:prstClr val="black"/>
                </a:solidFill>
              </a:rPr>
              <a:t>expensive</a:t>
            </a:r>
            <a:r>
              <a:rPr lang="en-GB" sz="1600" dirty="0" smtClean="0">
                <a:solidFill>
                  <a:prstClr val="black"/>
                </a:solidFill>
              </a:rPr>
              <a:t>)</a:t>
            </a:r>
            <a:endParaRPr lang="de-DE" sz="1600" dirty="0">
              <a:solidFill>
                <a:prstClr val="black"/>
              </a:solidFill>
            </a:endParaRPr>
          </a:p>
        </p:txBody>
      </p:sp>
      <p:sp>
        <p:nvSpPr>
          <p:cNvPr id="5" name="Rectangle 4"/>
          <p:cNvSpPr/>
          <p:nvPr/>
        </p:nvSpPr>
        <p:spPr>
          <a:xfrm>
            <a:off x="7336972" y="3025606"/>
            <a:ext cx="1711234" cy="132343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fontAlgn="base">
              <a:spcBef>
                <a:spcPct val="0"/>
              </a:spcBef>
              <a:spcAft>
                <a:spcPct val="0"/>
              </a:spcAft>
            </a:pPr>
            <a:r>
              <a:rPr lang="en-GB" sz="1600" dirty="0">
                <a:solidFill>
                  <a:srgbClr val="000000"/>
                </a:solidFill>
              </a:rPr>
              <a:t>2 Meals/day, work as long as possible &amp; embrace challenges</a:t>
            </a:r>
          </a:p>
        </p:txBody>
      </p:sp>
    </p:spTree>
    <p:extLst>
      <p:ext uri="{BB962C8B-B14F-4D97-AF65-F5344CB8AC3E}">
        <p14:creationId xmlns:p14="http://schemas.microsoft.com/office/powerpoint/2010/main" val="1472201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60" y="1511553"/>
            <a:ext cx="6315002" cy="2585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10"/>
          <p:cNvSpPr txBox="1">
            <a:spLocks noGrp="1"/>
          </p:cNvSpPr>
          <p:nvPr>
            <p:ph type="title"/>
          </p:nvPr>
        </p:nvSpPr>
        <p:spPr/>
        <p:txBody>
          <a:bodyPr>
            <a:normAutofit/>
          </a:bodyPr>
          <a:lstStyle/>
          <a:p>
            <a:r>
              <a:rPr lang="en-GB" sz="2400" dirty="0" smtClean="0"/>
              <a:t>Different </a:t>
            </a:r>
            <a:r>
              <a:rPr lang="en-GB" sz="2400" smtClean="0"/>
              <a:t>diets induce different </a:t>
            </a:r>
            <a:r>
              <a:rPr lang="en-GB" sz="2400" dirty="0" smtClean="0"/>
              <a:t>gut phenotypes</a:t>
            </a:r>
            <a:br>
              <a:rPr lang="en-GB" sz="2400" dirty="0" smtClean="0"/>
            </a:br>
            <a:endParaRPr lang="en-GB" sz="2400" dirty="0"/>
          </a:p>
        </p:txBody>
      </p:sp>
      <p:pic>
        <p:nvPicPr>
          <p:cNvPr id="9" name="Afbeelding 8"/>
          <p:cNvPicPr>
            <a:picLocks noChangeAspect="1"/>
          </p:cNvPicPr>
          <p:nvPr/>
        </p:nvPicPr>
        <p:blipFill rotWithShape="1">
          <a:blip r:embed="rId3"/>
          <a:srcRect b="68342"/>
          <a:stretch/>
        </p:blipFill>
        <p:spPr>
          <a:xfrm>
            <a:off x="1543773" y="4787606"/>
            <a:ext cx="2739756" cy="1952912"/>
          </a:xfrm>
          <a:prstGeom prst="rect">
            <a:avLst/>
          </a:prstGeom>
        </p:spPr>
      </p:pic>
      <p:pic>
        <p:nvPicPr>
          <p:cNvPr id="10" name="Afbeelding 9"/>
          <p:cNvPicPr>
            <a:picLocks noChangeAspect="1"/>
          </p:cNvPicPr>
          <p:nvPr/>
        </p:nvPicPr>
        <p:blipFill rotWithShape="1">
          <a:blip r:embed="rId3"/>
          <a:srcRect t="31658" b="36287"/>
          <a:stretch/>
        </p:blipFill>
        <p:spPr>
          <a:xfrm>
            <a:off x="4367091" y="4784830"/>
            <a:ext cx="2679917" cy="1934287"/>
          </a:xfrm>
          <a:prstGeom prst="rect">
            <a:avLst/>
          </a:prstGeom>
        </p:spPr>
      </p:pic>
      <p:sp>
        <p:nvSpPr>
          <p:cNvPr id="2" name="Rectangle 1"/>
          <p:cNvSpPr/>
          <p:nvPr/>
        </p:nvSpPr>
        <p:spPr>
          <a:xfrm>
            <a:off x="624166" y="4328285"/>
            <a:ext cx="7982874" cy="338554"/>
          </a:xfrm>
          <a:prstGeom prst="rect">
            <a:avLst/>
          </a:prstGeom>
        </p:spPr>
        <p:txBody>
          <a:bodyPr wrap="square">
            <a:spAutoFit/>
          </a:bodyPr>
          <a:lstStyle/>
          <a:p>
            <a:pPr fontAlgn="base">
              <a:spcBef>
                <a:spcPct val="0"/>
              </a:spcBef>
              <a:spcAft>
                <a:spcPct val="0"/>
              </a:spcAft>
            </a:pPr>
            <a:r>
              <a:rPr lang="en-GB" sz="1600" dirty="0">
                <a:solidFill>
                  <a:srgbClr val="000000"/>
                </a:solidFill>
              </a:rPr>
              <a:t>Dietary impact on the activation of the </a:t>
            </a:r>
            <a:r>
              <a:rPr lang="en-GB" sz="1600" dirty="0" err="1">
                <a:solidFill>
                  <a:srgbClr val="000000"/>
                </a:solidFill>
              </a:rPr>
              <a:t>AhR</a:t>
            </a:r>
            <a:r>
              <a:rPr lang="en-GB" sz="1600" dirty="0">
                <a:solidFill>
                  <a:srgbClr val="000000"/>
                </a:solidFill>
              </a:rPr>
              <a:t> essential for the gut immune system</a:t>
            </a:r>
            <a:endParaRPr lang="en-US" sz="1600" dirty="0">
              <a:solidFill>
                <a:srgbClr val="000000"/>
              </a:solidFill>
            </a:endParaRPr>
          </a:p>
        </p:txBody>
      </p:sp>
      <p:sp>
        <p:nvSpPr>
          <p:cNvPr id="7" name="TextBox 6"/>
          <p:cNvSpPr txBox="1"/>
          <p:nvPr/>
        </p:nvSpPr>
        <p:spPr>
          <a:xfrm>
            <a:off x="7130570" y="5909521"/>
            <a:ext cx="1838564" cy="830997"/>
          </a:xfrm>
          <a:prstGeom prst="rect">
            <a:avLst/>
          </a:prstGeom>
          <a:noFill/>
        </p:spPr>
        <p:txBody>
          <a:bodyPr wrap="none" rtlCol="0">
            <a:spAutoFit/>
          </a:bodyPr>
          <a:lstStyle/>
          <a:p>
            <a:pPr algn="ctr" fontAlgn="base">
              <a:spcBef>
                <a:spcPct val="0"/>
              </a:spcBef>
              <a:spcAft>
                <a:spcPct val="0"/>
              </a:spcAft>
            </a:pPr>
            <a:r>
              <a:rPr lang="en-US" sz="1600" dirty="0" smtClean="0">
                <a:solidFill>
                  <a:srgbClr val="000000"/>
                </a:solidFill>
              </a:rPr>
              <a:t>3 Diets = </a:t>
            </a:r>
          </a:p>
          <a:p>
            <a:pPr algn="ctr" fontAlgn="base">
              <a:spcBef>
                <a:spcPct val="0"/>
              </a:spcBef>
              <a:spcAft>
                <a:spcPct val="0"/>
              </a:spcAft>
            </a:pPr>
            <a:r>
              <a:rPr lang="en-US" sz="1600" dirty="0" smtClean="0">
                <a:solidFill>
                  <a:srgbClr val="000000"/>
                </a:solidFill>
              </a:rPr>
              <a:t>3 functional states</a:t>
            </a:r>
          </a:p>
          <a:p>
            <a:pPr algn="ctr" fontAlgn="base">
              <a:spcBef>
                <a:spcPct val="0"/>
              </a:spcBef>
              <a:spcAft>
                <a:spcPct val="0"/>
              </a:spcAft>
            </a:pPr>
            <a:r>
              <a:rPr lang="en-US" sz="1600" dirty="0">
                <a:solidFill>
                  <a:srgbClr val="000000"/>
                </a:solidFill>
              </a:rPr>
              <a:t>o</a:t>
            </a:r>
            <a:r>
              <a:rPr lang="en-US" sz="1600" dirty="0" smtClean="0">
                <a:solidFill>
                  <a:srgbClr val="000000"/>
                </a:solidFill>
              </a:rPr>
              <a:t>f the gut</a:t>
            </a:r>
            <a:endParaRPr lang="en-US" sz="1600" dirty="0">
              <a:solidFill>
                <a:srgbClr val="000000"/>
              </a:solidFill>
            </a:endParaRPr>
          </a:p>
        </p:txBody>
      </p:sp>
      <p:pic>
        <p:nvPicPr>
          <p:cNvPr id="8" name="Picture 39"/>
          <p:cNvPicPr>
            <a:picLocks noChangeAspect="1" noChangeArrowheads="1"/>
          </p:cNvPicPr>
          <p:nvPr/>
        </p:nvPicPr>
        <p:blipFill>
          <a:blip r:embed="rId4"/>
          <a:srcRect/>
          <a:stretch>
            <a:fillRect/>
          </a:stretch>
        </p:blipFill>
        <p:spPr bwMode="auto">
          <a:xfrm>
            <a:off x="119018" y="165219"/>
            <a:ext cx="1334282" cy="876329"/>
          </a:xfrm>
          <a:prstGeom prst="rect">
            <a:avLst/>
          </a:prstGeom>
          <a:noFill/>
          <a:ln w="9525" cap="flat">
            <a:noFill/>
            <a:round/>
            <a:headEnd/>
            <a:tailEnd/>
          </a:ln>
          <a:effectLst>
            <a:outerShdw blurRad="50800" dist="50800" dir="8100000" algn="ctr" rotWithShape="0">
              <a:srgbClr val="7D7D7D">
                <a:alpha val="64999"/>
              </a:srgbClr>
            </a:outerShdw>
          </a:effectLst>
        </p:spPr>
      </p:pic>
      <p:pic>
        <p:nvPicPr>
          <p:cNvPr id="11" name="Picture 2" descr="http://www.med-health.net/images/10404920/image00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56436" y="151846"/>
            <a:ext cx="1487564" cy="839079"/>
          </a:xfrm>
          <a:prstGeom prst="rect">
            <a:avLst/>
          </a:prstGeom>
          <a:noFill/>
          <a:ln w="9525" cap="flat">
            <a:noFill/>
            <a:round/>
            <a:headEnd/>
            <a:tailEnd/>
          </a:ln>
          <a:effectLst>
            <a:outerShdw blurRad="50800" dist="50800" dir="8100000" algn="ctr" rotWithShape="0">
              <a:srgbClr val="7D7D7D">
                <a:alpha val="64999"/>
              </a:srgbClr>
            </a:outerShdw>
          </a:effectLst>
          <a:extLst>
            <a:ext uri="{909E8E84-426E-40dd-AFC4-6F175D3DCCD1}">
              <a14:hiddenFill xmlns:a14="http://schemas.microsoft.com/office/drawing/2010/main" xmlns="">
                <a:solidFill>
                  <a:srgbClr val="FFFFFF"/>
                </a:solidFill>
              </a14:hiddenFill>
            </a:ext>
          </a:extLst>
        </p:spPr>
      </p:pic>
      <p:pic>
        <p:nvPicPr>
          <p:cNvPr id="12" name="Picture 11" descr="http://www.hearth.com/econtent/index.php?ACT=24&amp;fid=22&amp;aid=41664_WHlLulVPeWEBZnmW9ktU&amp;thumb=1&amp;board_id=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9018" y="5136844"/>
            <a:ext cx="1346300" cy="1147415"/>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8" descr="http://www.researchdiets.com/images/OSD/D12450B-1x1.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8684" y="4751159"/>
            <a:ext cx="542335" cy="542335"/>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0" descr="http://www.bio-serv.com/mm5/graphics/edible/hfpellets.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77708" y="5335654"/>
            <a:ext cx="944286" cy="531706"/>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p:nvPicPr>
        <p:blipFill>
          <a:blip r:embed="rId9"/>
          <a:stretch>
            <a:fillRect/>
          </a:stretch>
        </p:blipFill>
        <p:spPr>
          <a:xfrm>
            <a:off x="6487663" y="1057632"/>
            <a:ext cx="2181857" cy="3156145"/>
          </a:xfrm>
          <a:prstGeom prst="rect">
            <a:avLst/>
          </a:prstGeom>
        </p:spPr>
      </p:pic>
    </p:spTree>
    <p:extLst>
      <p:ext uri="{BB962C8B-B14F-4D97-AF65-F5344CB8AC3E}">
        <p14:creationId xmlns:p14="http://schemas.microsoft.com/office/powerpoint/2010/main" val="93135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8650" y="44624"/>
            <a:ext cx="7886700" cy="1325563"/>
          </a:xfrm>
        </p:spPr>
        <p:txBody>
          <a:bodyPr>
            <a:normAutofit/>
          </a:bodyPr>
          <a:lstStyle/>
          <a:p>
            <a:r>
              <a:rPr lang="en-GB" sz="2400" dirty="0" smtClean="0"/>
              <a:t>High sat. fat diets induce obesity &amp; development </a:t>
            </a:r>
            <a:r>
              <a:rPr lang="en-GB" sz="2400" dirty="0"/>
              <a:t>of </a:t>
            </a:r>
            <a:r>
              <a:rPr lang="en-GB" sz="2400" dirty="0" smtClean="0"/>
              <a:t>NAFLD</a:t>
            </a:r>
            <a:br>
              <a:rPr lang="en-GB" sz="2400" dirty="0" smtClean="0"/>
            </a:br>
            <a:r>
              <a:rPr lang="en-GB" sz="2400" dirty="0" smtClean="0"/>
              <a:t>=&gt; enhanced </a:t>
            </a:r>
            <a:r>
              <a:rPr lang="en-GB" sz="2400" dirty="0"/>
              <a:t>overflow of dietary </a:t>
            </a:r>
            <a:r>
              <a:rPr lang="en-GB" sz="2400" dirty="0" smtClean="0"/>
              <a:t>sat. fat </a:t>
            </a:r>
            <a:r>
              <a:rPr lang="en-GB" sz="2400" dirty="0"/>
              <a:t>to the </a:t>
            </a:r>
            <a:r>
              <a:rPr lang="en-GB" sz="2400" dirty="0" smtClean="0"/>
              <a:t>ileum </a:t>
            </a:r>
            <a:br>
              <a:rPr lang="en-GB" sz="2400" dirty="0" smtClean="0"/>
            </a:br>
            <a:r>
              <a:rPr lang="en-GB" sz="2400" dirty="0" smtClean="0"/>
              <a:t>and remodelling of gut </a:t>
            </a:r>
            <a:r>
              <a:rPr lang="en-GB" sz="2400" dirty="0"/>
              <a:t>microbiota</a:t>
            </a:r>
          </a:p>
        </p:txBody>
      </p:sp>
      <p:pic>
        <p:nvPicPr>
          <p:cNvPr id="6"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707" t="49679" r="6517"/>
          <a:stretch/>
        </p:blipFill>
        <p:spPr bwMode="auto">
          <a:xfrm>
            <a:off x="5292080" y="3573015"/>
            <a:ext cx="3456384" cy="1894961"/>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grpSp>
        <p:nvGrpSpPr>
          <p:cNvPr id="4" name="Group 3"/>
          <p:cNvGrpSpPr/>
          <p:nvPr/>
        </p:nvGrpSpPr>
        <p:grpSpPr>
          <a:xfrm>
            <a:off x="8467" y="1268760"/>
            <a:ext cx="4964880" cy="2689834"/>
            <a:chOff x="148942" y="1304068"/>
            <a:chExt cx="4964880" cy="2689834"/>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942" y="1304068"/>
              <a:ext cx="4964880" cy="26898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Oval 1"/>
            <p:cNvSpPr/>
            <p:nvPr/>
          </p:nvSpPr>
          <p:spPr>
            <a:xfrm>
              <a:off x="1109378" y="3129806"/>
              <a:ext cx="72008" cy="60846"/>
            </a:xfrm>
            <a:prstGeom prst="ellipse">
              <a:avLst/>
            </a:prstGeom>
            <a:solidFill>
              <a:srgbClr val="FF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solidFill>
                  <a:prstClr val="white"/>
                </a:solidFill>
              </a:endParaRPr>
            </a:p>
          </p:txBody>
        </p:sp>
        <p:sp>
          <p:nvSpPr>
            <p:cNvPr id="10" name="Oval 9"/>
            <p:cNvSpPr/>
            <p:nvPr/>
          </p:nvSpPr>
          <p:spPr>
            <a:xfrm>
              <a:off x="2640908" y="2588139"/>
              <a:ext cx="72008" cy="60846"/>
            </a:xfrm>
            <a:prstGeom prst="ellipse">
              <a:avLst/>
            </a:prstGeom>
            <a:solidFill>
              <a:srgbClr val="FF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solidFill>
                  <a:prstClr val="white"/>
                </a:solidFill>
              </a:endParaRPr>
            </a:p>
          </p:txBody>
        </p:sp>
        <p:sp>
          <p:nvSpPr>
            <p:cNvPr id="11" name="Oval 10"/>
            <p:cNvSpPr/>
            <p:nvPr/>
          </p:nvSpPr>
          <p:spPr>
            <a:xfrm>
              <a:off x="1610012" y="2907556"/>
              <a:ext cx="72008" cy="60846"/>
            </a:xfrm>
            <a:prstGeom prst="ellipse">
              <a:avLst/>
            </a:prstGeom>
            <a:solidFill>
              <a:srgbClr val="FF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solidFill>
                  <a:prstClr val="white"/>
                </a:solidFill>
              </a:endParaRPr>
            </a:p>
          </p:txBody>
        </p:sp>
        <p:sp>
          <p:nvSpPr>
            <p:cNvPr id="12" name="Oval 11"/>
            <p:cNvSpPr/>
            <p:nvPr/>
          </p:nvSpPr>
          <p:spPr>
            <a:xfrm>
              <a:off x="2123728" y="2742630"/>
              <a:ext cx="72008" cy="60846"/>
            </a:xfrm>
            <a:prstGeom prst="ellipse">
              <a:avLst/>
            </a:prstGeom>
            <a:solidFill>
              <a:srgbClr val="FF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solidFill>
                  <a:prstClr val="white"/>
                </a:solidFill>
              </a:endParaRPr>
            </a:p>
          </p:txBody>
        </p:sp>
        <p:sp>
          <p:nvSpPr>
            <p:cNvPr id="13" name="Oval 12"/>
            <p:cNvSpPr/>
            <p:nvPr/>
          </p:nvSpPr>
          <p:spPr>
            <a:xfrm>
              <a:off x="3159671" y="2288034"/>
              <a:ext cx="72008" cy="60846"/>
            </a:xfrm>
            <a:prstGeom prst="ellipse">
              <a:avLst/>
            </a:prstGeom>
            <a:solidFill>
              <a:srgbClr val="FF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solidFill>
                  <a:prstClr val="white"/>
                </a:solidFill>
              </a:endParaRPr>
            </a:p>
          </p:txBody>
        </p:sp>
        <p:sp>
          <p:nvSpPr>
            <p:cNvPr id="14" name="Oval 13"/>
            <p:cNvSpPr/>
            <p:nvPr/>
          </p:nvSpPr>
          <p:spPr>
            <a:xfrm>
              <a:off x="4177866" y="1975941"/>
              <a:ext cx="72008" cy="60846"/>
            </a:xfrm>
            <a:prstGeom prst="ellipse">
              <a:avLst/>
            </a:prstGeom>
            <a:solidFill>
              <a:srgbClr val="FF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solidFill>
                  <a:prstClr val="white"/>
                </a:solidFill>
              </a:endParaRPr>
            </a:p>
          </p:txBody>
        </p:sp>
        <p:sp>
          <p:nvSpPr>
            <p:cNvPr id="15" name="Oval 14"/>
            <p:cNvSpPr/>
            <p:nvPr/>
          </p:nvSpPr>
          <p:spPr>
            <a:xfrm>
              <a:off x="3671900" y="2157239"/>
              <a:ext cx="72008" cy="60846"/>
            </a:xfrm>
            <a:prstGeom prst="ellipse">
              <a:avLst/>
            </a:prstGeom>
            <a:solidFill>
              <a:srgbClr val="FF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solidFill>
                  <a:prstClr val="white"/>
                </a:solidFill>
              </a:endParaRPr>
            </a:p>
          </p:txBody>
        </p:sp>
        <p:sp>
          <p:nvSpPr>
            <p:cNvPr id="16" name="Oval 15"/>
            <p:cNvSpPr/>
            <p:nvPr/>
          </p:nvSpPr>
          <p:spPr>
            <a:xfrm>
              <a:off x="4716016" y="1997874"/>
              <a:ext cx="72008" cy="60846"/>
            </a:xfrm>
            <a:prstGeom prst="ellipse">
              <a:avLst/>
            </a:prstGeom>
            <a:solidFill>
              <a:srgbClr val="FF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solidFill>
                  <a:prstClr val="white"/>
                </a:solidFill>
              </a:endParaRPr>
            </a:p>
          </p:txBody>
        </p:sp>
        <p:sp>
          <p:nvSpPr>
            <p:cNvPr id="17" name="Oval 16"/>
            <p:cNvSpPr/>
            <p:nvPr/>
          </p:nvSpPr>
          <p:spPr>
            <a:xfrm>
              <a:off x="827584" y="1844824"/>
              <a:ext cx="72008" cy="60846"/>
            </a:xfrm>
            <a:prstGeom prst="ellipse">
              <a:avLst/>
            </a:prstGeom>
            <a:solidFill>
              <a:srgbClr val="FF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solidFill>
                  <a:prstClr val="white"/>
                </a:solidFill>
              </a:endParaRPr>
            </a:p>
          </p:txBody>
        </p:sp>
      </p:grpSp>
      <p:sp>
        <p:nvSpPr>
          <p:cNvPr id="3" name="Rectangle 2"/>
          <p:cNvSpPr/>
          <p:nvPr/>
        </p:nvSpPr>
        <p:spPr>
          <a:xfrm>
            <a:off x="1439652" y="5719466"/>
            <a:ext cx="6264696" cy="646331"/>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GB" dirty="0">
                <a:solidFill>
                  <a:prstClr val="black"/>
                </a:solidFill>
              </a:rPr>
              <a:t>A</a:t>
            </a:r>
            <a:r>
              <a:rPr lang="en-GB" dirty="0" smtClean="0">
                <a:solidFill>
                  <a:prstClr val="black"/>
                </a:solidFill>
              </a:rPr>
              <a:t> high-sat. fat-diet reduced </a:t>
            </a:r>
            <a:r>
              <a:rPr lang="en-GB" dirty="0">
                <a:solidFill>
                  <a:prstClr val="black"/>
                </a:solidFill>
              </a:rPr>
              <a:t>microbial diversity and increased the Firmicutes-to-Bacteroidetes ratio</a:t>
            </a:r>
          </a:p>
        </p:txBody>
      </p:sp>
      <p:sp>
        <p:nvSpPr>
          <p:cNvPr id="7" name="Rectangle 6"/>
          <p:cNvSpPr/>
          <p:nvPr/>
        </p:nvSpPr>
        <p:spPr>
          <a:xfrm>
            <a:off x="2432463" y="6517930"/>
            <a:ext cx="4269222" cy="276999"/>
          </a:xfrm>
          <a:prstGeom prst="rect">
            <a:avLst/>
          </a:prstGeom>
          <a:solidFill>
            <a:srgbClr val="FFFFFF"/>
          </a:solidFill>
          <a:effectLst/>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fontAlgn="base">
              <a:spcBef>
                <a:spcPct val="0"/>
              </a:spcBef>
              <a:spcAft>
                <a:spcPct val="0"/>
              </a:spcAft>
            </a:pPr>
            <a:r>
              <a:rPr lang="en-US" sz="1200" dirty="0">
                <a:solidFill>
                  <a:srgbClr val="C00000"/>
                </a:solidFill>
              </a:rPr>
              <a:t>Am J </a:t>
            </a:r>
            <a:r>
              <a:rPr lang="en-US" sz="1200" dirty="0" err="1">
                <a:solidFill>
                  <a:srgbClr val="C00000"/>
                </a:solidFill>
              </a:rPr>
              <a:t>Physiol</a:t>
            </a:r>
            <a:r>
              <a:rPr lang="en-US" sz="1200" dirty="0">
                <a:solidFill>
                  <a:srgbClr val="C00000"/>
                </a:solidFill>
              </a:rPr>
              <a:t> </a:t>
            </a:r>
            <a:r>
              <a:rPr lang="en-US" sz="1200" dirty="0" err="1">
                <a:solidFill>
                  <a:srgbClr val="C00000"/>
                </a:solidFill>
              </a:rPr>
              <a:t>Gastrointest</a:t>
            </a:r>
            <a:r>
              <a:rPr lang="en-US" sz="1200" dirty="0">
                <a:solidFill>
                  <a:srgbClr val="C00000"/>
                </a:solidFill>
              </a:rPr>
              <a:t> Liver Physiol. </a:t>
            </a:r>
            <a:r>
              <a:rPr lang="en-US" sz="1200" dirty="0" smtClean="0">
                <a:solidFill>
                  <a:srgbClr val="C00000"/>
                </a:solidFill>
              </a:rPr>
              <a:t>2012;303:</a:t>
            </a:r>
            <a:r>
              <a:rPr lang="en-US" sz="1200" dirty="0">
                <a:solidFill>
                  <a:srgbClr val="C00000"/>
                </a:solidFill>
              </a:rPr>
              <a:t>G589-99</a:t>
            </a:r>
          </a:p>
        </p:txBody>
      </p:sp>
      <p:sp>
        <p:nvSpPr>
          <p:cNvPr id="9" name="TextBox 8"/>
          <p:cNvSpPr txBox="1"/>
          <p:nvPr/>
        </p:nvSpPr>
        <p:spPr>
          <a:xfrm>
            <a:off x="1159583" y="1559114"/>
            <a:ext cx="716863" cy="861774"/>
          </a:xfrm>
          <a:prstGeom prst="rect">
            <a:avLst/>
          </a:prstGeom>
          <a:noFill/>
        </p:spPr>
        <p:txBody>
          <a:bodyPr wrap="none" rtlCol="0">
            <a:spAutoFit/>
          </a:bodyPr>
          <a:lstStyle/>
          <a:p>
            <a:r>
              <a:rPr lang="en-US" sz="1000" u="sng" dirty="0" smtClean="0">
                <a:solidFill>
                  <a:prstClr val="black"/>
                </a:solidFill>
              </a:rPr>
              <a:t>Oils</a:t>
            </a:r>
          </a:p>
          <a:p>
            <a:r>
              <a:rPr lang="en-US" sz="1000" dirty="0" smtClean="0">
                <a:solidFill>
                  <a:prstClr val="black"/>
                </a:solidFill>
              </a:rPr>
              <a:t>Palm</a:t>
            </a:r>
          </a:p>
          <a:p>
            <a:r>
              <a:rPr lang="en-US" sz="1000" dirty="0" smtClean="0">
                <a:solidFill>
                  <a:prstClr val="black"/>
                </a:solidFill>
              </a:rPr>
              <a:t>Olive</a:t>
            </a:r>
          </a:p>
          <a:p>
            <a:r>
              <a:rPr lang="en-US" sz="1000" dirty="0" smtClean="0">
                <a:solidFill>
                  <a:prstClr val="black"/>
                </a:solidFill>
              </a:rPr>
              <a:t>Safflower</a:t>
            </a:r>
          </a:p>
          <a:p>
            <a:r>
              <a:rPr lang="en-US" sz="1000" dirty="0" smtClean="0">
                <a:solidFill>
                  <a:prstClr val="black"/>
                </a:solidFill>
              </a:rPr>
              <a:t>Palm</a:t>
            </a:r>
            <a:endParaRPr lang="en-US" sz="1000" dirty="0">
              <a:solidFill>
                <a:prstClr val="black"/>
              </a:solidFill>
            </a:endParaRPr>
          </a:p>
        </p:txBody>
      </p:sp>
      <p:pic>
        <p:nvPicPr>
          <p:cNvPr id="18" name="Afbeelding 1" descr="gut.jpg"/>
          <p:cNvPicPr>
            <a:picLocks noChangeAspect="1"/>
          </p:cNvPicPr>
          <p:nvPr/>
        </p:nvPicPr>
        <p:blipFill rotWithShape="1">
          <a:blip r:embed="rId4">
            <a:extLst>
              <a:ext uri="{28A0092B-C50C-407E-A947-70E740481C1C}">
                <a14:useLocalDpi xmlns:a14="http://schemas.microsoft.com/office/drawing/2010/main" val="0"/>
              </a:ext>
            </a:extLst>
          </a:blip>
          <a:srcRect t="54383"/>
          <a:stretch/>
        </p:blipFill>
        <p:spPr>
          <a:xfrm>
            <a:off x="1254706" y="4696336"/>
            <a:ext cx="3312368" cy="864706"/>
          </a:xfrm>
          <a:prstGeom prst="rect">
            <a:avLst/>
          </a:prstGeom>
        </p:spPr>
      </p:pic>
      <p:pic>
        <p:nvPicPr>
          <p:cNvPr id="19" name="Picture 2" descr="http://d3n1qfjutz9qb9.cloudfront.net/content/ajpgi/306/6/G474/F6.large.jpg?width=800&amp;height=600&amp;carousel=1"/>
          <p:cNvPicPr>
            <a:picLocks noChangeAspect="1" noChangeArrowheads="1"/>
          </p:cNvPicPr>
          <p:nvPr/>
        </p:nvPicPr>
        <p:blipFill rotWithShape="1">
          <a:blip r:embed="rId5">
            <a:extLst>
              <a:ext uri="{28A0092B-C50C-407E-A947-70E740481C1C}">
                <a14:useLocalDpi xmlns:a14="http://schemas.microsoft.com/office/drawing/2010/main" val="0"/>
              </a:ext>
            </a:extLst>
          </a:blip>
          <a:srcRect l="13427" t="12665" r="33250" b="68707"/>
          <a:stretch/>
        </p:blipFill>
        <p:spPr bwMode="auto">
          <a:xfrm>
            <a:off x="1136137" y="3783450"/>
            <a:ext cx="3390268" cy="961423"/>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pic>
        <p:nvPicPr>
          <p:cNvPr id="20"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8595" t="2849" b="54361"/>
          <a:stretch/>
        </p:blipFill>
        <p:spPr bwMode="auto">
          <a:xfrm>
            <a:off x="5733853" y="1559114"/>
            <a:ext cx="2438547" cy="198546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142581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096" y="-21975"/>
            <a:ext cx="8047806" cy="1325563"/>
          </a:xfrm>
        </p:spPr>
        <p:txBody>
          <a:bodyPr>
            <a:normAutofit/>
          </a:bodyPr>
          <a:lstStyle/>
          <a:p>
            <a:pPr algn="ctr"/>
            <a:r>
              <a:rPr lang="en-GB" sz="3200" smtClean="0"/>
              <a:t>Inflammatory mechanisms of food components</a:t>
            </a:r>
            <a:endParaRPr lang="en-GB" sz="3200" dirty="0"/>
          </a:p>
        </p:txBody>
      </p:sp>
      <p:pic>
        <p:nvPicPr>
          <p:cNvPr id="24578" name="Picture 2" descr="http://www.sciencedirect.com/cache/MiamiImageURL/1-s2.0-S0016508515000128-gr2_lrg.jpg/0?wchp=dGLzVlV-zSkWW&amp;pii=S00165085150001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0092" y="1058761"/>
            <a:ext cx="6685102" cy="5285760"/>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p:cNvPicPr>
            <a:picLocks noChangeAspect="1"/>
          </p:cNvPicPr>
          <p:nvPr/>
        </p:nvPicPr>
        <p:blipFill>
          <a:blip r:embed="rId4"/>
          <a:stretch>
            <a:fillRect/>
          </a:stretch>
        </p:blipFill>
        <p:spPr>
          <a:xfrm>
            <a:off x="-22314" y="3031078"/>
            <a:ext cx="2252406" cy="1341127"/>
          </a:xfrm>
          <a:prstGeom prst="rect">
            <a:avLst/>
          </a:prstGeom>
        </p:spPr>
      </p:pic>
      <p:sp>
        <p:nvSpPr>
          <p:cNvPr id="5" name="Rectangle 4"/>
          <p:cNvSpPr/>
          <p:nvPr/>
        </p:nvSpPr>
        <p:spPr>
          <a:xfrm>
            <a:off x="977900" y="6501622"/>
            <a:ext cx="7188199" cy="261610"/>
          </a:xfrm>
          <a:prstGeom prst="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GB" sz="1100" b="0" i="0" dirty="0"/>
              <a:t> </a:t>
            </a:r>
            <a:r>
              <a:rPr lang="en-GB" sz="1100" b="0" i="0" dirty="0" err="1"/>
              <a:t>Tilg</a:t>
            </a:r>
            <a:r>
              <a:rPr lang="en-GB" sz="1100" b="0" i="0" dirty="0"/>
              <a:t> </a:t>
            </a:r>
            <a:r>
              <a:rPr lang="en-GB" sz="1100" b="0" i="0" dirty="0" smtClean="0"/>
              <a:t>H, </a:t>
            </a:r>
            <a:r>
              <a:rPr lang="en-GB" sz="1100" b="0" i="0" dirty="0" err="1"/>
              <a:t>Moschen</a:t>
            </a:r>
            <a:r>
              <a:rPr lang="en-GB" sz="1100" b="0" i="0" dirty="0"/>
              <a:t> </a:t>
            </a:r>
            <a:r>
              <a:rPr lang="en-GB" sz="1100" b="0" i="0" dirty="0" smtClean="0"/>
              <a:t>AR. Food</a:t>
            </a:r>
            <a:r>
              <a:rPr lang="en-GB" sz="1100" b="0" i="0" dirty="0"/>
              <a:t>, immunity, and the </a:t>
            </a:r>
            <a:r>
              <a:rPr lang="en-GB" sz="1100" b="0" i="0" dirty="0" smtClean="0"/>
              <a:t>microbiome Gastroenterology</a:t>
            </a:r>
            <a:r>
              <a:rPr lang="en-GB" sz="1100" b="0" i="0" dirty="0"/>
              <a:t>. 2015 May;148(6):1107-19. </a:t>
            </a:r>
          </a:p>
        </p:txBody>
      </p:sp>
    </p:spTree>
    <p:extLst>
      <p:ext uri="{BB962C8B-B14F-4D97-AF65-F5344CB8AC3E}">
        <p14:creationId xmlns:p14="http://schemas.microsoft.com/office/powerpoint/2010/main" val="11240904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0" y="5943241"/>
            <a:ext cx="9106560" cy="943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5648" y="1830911"/>
            <a:ext cx="6708000" cy="387257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p:cNvSpPr>
            <a:spLocks noGrp="1"/>
          </p:cNvSpPr>
          <p:nvPr>
            <p:ph type="title"/>
          </p:nvPr>
        </p:nvSpPr>
        <p:spPr>
          <a:xfrm>
            <a:off x="628650" y="260648"/>
            <a:ext cx="7886700" cy="1325563"/>
          </a:xfrm>
        </p:spPr>
        <p:txBody>
          <a:bodyPr>
            <a:noAutofit/>
          </a:bodyPr>
          <a:lstStyle/>
          <a:p>
            <a:r>
              <a:rPr lang="en-GB" altLang="en-US" sz="2800" u="sng" dirty="0" smtClean="0">
                <a:latin typeface="Arial" panose="020B0604020202020204" pitchFamily="34" charset="0"/>
              </a:rPr>
              <a:t>Context is important</a:t>
            </a:r>
            <a:r>
              <a:rPr lang="en-GB" altLang="en-US" sz="2800" dirty="0" smtClean="0">
                <a:latin typeface="Arial" panose="020B0604020202020204" pitchFamily="34" charset="0"/>
              </a:rPr>
              <a:t/>
            </a:r>
            <a:br>
              <a:rPr lang="en-GB" altLang="en-US" sz="2800" dirty="0" smtClean="0">
                <a:latin typeface="Arial" panose="020B0604020202020204" pitchFamily="34" charset="0"/>
              </a:rPr>
            </a:br>
            <a:r>
              <a:rPr lang="en-GB" altLang="en-US" sz="2800" dirty="0" smtClean="0">
                <a:latin typeface="Arial" panose="020B0604020202020204" pitchFamily="34" charset="0"/>
              </a:rPr>
              <a:t> </a:t>
            </a:r>
            <a:r>
              <a:rPr lang="en-GB" altLang="en-US" sz="2800" dirty="0">
                <a:latin typeface="Arial" panose="020B0604020202020204" pitchFamily="34" charset="0"/>
              </a:rPr>
              <a:t>H</a:t>
            </a:r>
            <a:r>
              <a:rPr lang="en-GB" altLang="en-US" sz="2800" dirty="0" smtClean="0">
                <a:latin typeface="Arial" panose="020B0604020202020204" pitchFamily="34" charset="0"/>
              </a:rPr>
              <a:t>ow </a:t>
            </a:r>
            <a:r>
              <a:rPr lang="en-GB" altLang="en-US" sz="2800" dirty="0">
                <a:latin typeface="Arial" panose="020B0604020202020204" pitchFamily="34" charset="0"/>
              </a:rPr>
              <a:t>microbiota </a:t>
            </a:r>
            <a:r>
              <a:rPr lang="en-GB" altLang="en-US" sz="2800" dirty="0" smtClean="0">
                <a:latin typeface="Arial" panose="020B0604020202020204" pitchFamily="34" charset="0"/>
              </a:rPr>
              <a:t>may facilitate </a:t>
            </a:r>
            <a:r>
              <a:rPr lang="en-GB" altLang="en-US" sz="2800" dirty="0">
                <a:latin typeface="Arial" panose="020B0604020202020204" pitchFamily="34" charset="0"/>
              </a:rPr>
              <a:t>heme-induced compensatory </a:t>
            </a:r>
            <a:r>
              <a:rPr lang="en-GB" altLang="en-US" sz="2800" dirty="0" smtClean="0">
                <a:latin typeface="Arial" panose="020B0604020202020204" pitchFamily="34" charset="0"/>
              </a:rPr>
              <a:t>hyperproliferation in the colon</a:t>
            </a:r>
            <a:endParaRPr lang="en-US" sz="2800" dirty="0"/>
          </a:p>
        </p:txBody>
      </p:sp>
      <p:sp>
        <p:nvSpPr>
          <p:cNvPr id="6" name="Text Box 4"/>
          <p:cNvSpPr txBox="1">
            <a:spLocks noChangeArrowheads="1"/>
          </p:cNvSpPr>
          <p:nvPr/>
        </p:nvSpPr>
        <p:spPr bwMode="auto">
          <a:xfrm>
            <a:off x="2597040" y="6414841"/>
            <a:ext cx="3918240" cy="231840"/>
          </a:xfrm>
          <a:prstGeom prst="rect">
            <a:avLst/>
          </a:prstGeom>
          <a:solidFill>
            <a:srgbClr val="FFFFFF"/>
          </a:solidFill>
          <a:ln/>
          <a:extLst/>
        </p:spPr>
        <p:style>
          <a:lnRef idx="1">
            <a:schemeClr val="accent3"/>
          </a:lnRef>
          <a:fillRef idx="2">
            <a:schemeClr val="accent3"/>
          </a:fillRef>
          <a:effectRef idx="1">
            <a:schemeClr val="accent3"/>
          </a:effectRef>
          <a:fontRef idx="minor">
            <a:schemeClr val="dk1"/>
          </a:fontRef>
        </p:style>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pPr algn="ctr" fontAlgn="base">
              <a:spcBef>
                <a:spcPct val="0"/>
              </a:spcBef>
              <a:spcAft>
                <a:spcPct val="0"/>
              </a:spcAft>
            </a:pPr>
            <a:r>
              <a:rPr lang="en-GB" altLang="en-US" sz="1089" dirty="0" err="1">
                <a:latin typeface="Arial" panose="020B0604020202020204" pitchFamily="34" charset="0"/>
              </a:rPr>
              <a:t>Noortje</a:t>
            </a:r>
            <a:r>
              <a:rPr lang="en-GB" altLang="en-US" sz="1089" dirty="0">
                <a:latin typeface="Arial" panose="020B0604020202020204" pitchFamily="34" charset="0"/>
              </a:rPr>
              <a:t> </a:t>
            </a:r>
            <a:r>
              <a:rPr lang="en-GB" altLang="en-US" sz="1089" dirty="0" err="1">
                <a:latin typeface="Arial" panose="020B0604020202020204" pitchFamily="34" charset="0"/>
              </a:rPr>
              <a:t>Ijssennagger</a:t>
            </a:r>
            <a:r>
              <a:rPr lang="en-GB" altLang="en-US" sz="1089" dirty="0">
                <a:latin typeface="Arial" panose="020B0604020202020204" pitchFamily="34" charset="0"/>
              </a:rPr>
              <a:t> et al. PNAS 2015;112:10038-10043</a:t>
            </a:r>
          </a:p>
        </p:txBody>
      </p:sp>
      <p:pic>
        <p:nvPicPr>
          <p:cNvPr id="4" name="Picture 3"/>
          <p:cNvPicPr>
            <a:picLocks noChangeAspect="1"/>
          </p:cNvPicPr>
          <p:nvPr/>
        </p:nvPicPr>
        <p:blipFill>
          <a:blip r:embed="rId5"/>
          <a:stretch>
            <a:fillRect/>
          </a:stretch>
        </p:blipFill>
        <p:spPr>
          <a:xfrm>
            <a:off x="337519" y="5249839"/>
            <a:ext cx="1924883" cy="1280922"/>
          </a:xfrm>
          <a:prstGeom prst="rect">
            <a:avLst/>
          </a:prstGeom>
        </p:spPr>
      </p:pic>
    </p:spTree>
    <p:extLst>
      <p:ext uri="{BB962C8B-B14F-4D97-AF65-F5344CB8AC3E}">
        <p14:creationId xmlns:p14="http://schemas.microsoft.com/office/powerpoint/2010/main" val="18256013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1" name="Picture 5" descr="http://images.sciencedaily.com/2012/04/120403153531-larg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93" y="3267437"/>
            <a:ext cx="1658739" cy="11097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2" name="Titel 1"/>
          <p:cNvSpPr>
            <a:spLocks noGrp="1"/>
          </p:cNvSpPr>
          <p:nvPr>
            <p:ph type="title"/>
          </p:nvPr>
        </p:nvSpPr>
        <p:spPr>
          <a:xfrm>
            <a:off x="82193" y="0"/>
            <a:ext cx="8954955" cy="1143000"/>
          </a:xfrm>
        </p:spPr>
        <p:txBody>
          <a:bodyPr>
            <a:normAutofit/>
          </a:bodyPr>
          <a:lstStyle/>
          <a:p>
            <a:r>
              <a:rPr lang="en-US" sz="3200" dirty="0" smtClean="0"/>
              <a:t>Anti-inflammatory effects of plant food components</a:t>
            </a:r>
            <a:endParaRPr lang="en-US" sz="3200" dirty="0"/>
          </a:p>
        </p:txBody>
      </p:sp>
      <p:pic>
        <p:nvPicPr>
          <p:cNvPr id="7" name="Picture 2" descr="http://www.sciencedirect.com/cache/MiamiImageURL/1-s2.0-S0016508515000128-gr3_lrg.jpg/0?wchp=dGLbVBA-zSkWW&amp;pii=S001650851500012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7268" y="1325171"/>
            <a:ext cx="7229879" cy="4883413"/>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977900" y="6501622"/>
            <a:ext cx="7188199" cy="26161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fontAlgn="base">
              <a:spcBef>
                <a:spcPct val="0"/>
              </a:spcBef>
              <a:spcAft>
                <a:spcPct val="0"/>
              </a:spcAft>
            </a:pPr>
            <a:r>
              <a:rPr lang="en-GB" sz="1100" dirty="0">
                <a:solidFill>
                  <a:srgbClr val="000000"/>
                </a:solidFill>
              </a:rPr>
              <a:t> </a:t>
            </a:r>
            <a:r>
              <a:rPr lang="en-GB" sz="1100" dirty="0" err="1">
                <a:solidFill>
                  <a:srgbClr val="000000"/>
                </a:solidFill>
              </a:rPr>
              <a:t>Tilg</a:t>
            </a:r>
            <a:r>
              <a:rPr lang="en-GB" sz="1100" dirty="0">
                <a:solidFill>
                  <a:srgbClr val="000000"/>
                </a:solidFill>
              </a:rPr>
              <a:t> </a:t>
            </a:r>
            <a:r>
              <a:rPr lang="en-GB" sz="1100" dirty="0" smtClean="0">
                <a:solidFill>
                  <a:srgbClr val="000000"/>
                </a:solidFill>
              </a:rPr>
              <a:t>H, </a:t>
            </a:r>
            <a:r>
              <a:rPr lang="en-GB" sz="1100" dirty="0" err="1">
                <a:solidFill>
                  <a:srgbClr val="000000"/>
                </a:solidFill>
              </a:rPr>
              <a:t>Moschen</a:t>
            </a:r>
            <a:r>
              <a:rPr lang="en-GB" sz="1100" dirty="0">
                <a:solidFill>
                  <a:srgbClr val="000000"/>
                </a:solidFill>
              </a:rPr>
              <a:t> </a:t>
            </a:r>
            <a:r>
              <a:rPr lang="en-GB" sz="1100" dirty="0" smtClean="0">
                <a:solidFill>
                  <a:srgbClr val="000000"/>
                </a:solidFill>
              </a:rPr>
              <a:t>AR. Food</a:t>
            </a:r>
            <a:r>
              <a:rPr lang="en-GB" sz="1100" dirty="0">
                <a:solidFill>
                  <a:srgbClr val="000000"/>
                </a:solidFill>
              </a:rPr>
              <a:t>, immunity, and the </a:t>
            </a:r>
            <a:r>
              <a:rPr lang="en-GB" sz="1100" dirty="0" smtClean="0">
                <a:solidFill>
                  <a:srgbClr val="000000"/>
                </a:solidFill>
              </a:rPr>
              <a:t>microbiome Gastroenterology</a:t>
            </a:r>
            <a:r>
              <a:rPr lang="en-GB" sz="1100" dirty="0">
                <a:solidFill>
                  <a:srgbClr val="000000"/>
                </a:solidFill>
              </a:rPr>
              <a:t>. 2015 May;148(6):1107-19. </a:t>
            </a:r>
          </a:p>
        </p:txBody>
      </p:sp>
    </p:spTree>
    <p:extLst>
      <p:ext uri="{BB962C8B-B14F-4D97-AF65-F5344CB8AC3E}">
        <p14:creationId xmlns:p14="http://schemas.microsoft.com/office/powerpoint/2010/main" val="2366771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1" name="Picture 13" descr="D:\Ajeet\2014\Ar\March\pu35\PU35-onlinefigure\06\KatzFig01-revised.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8561"/>
          <a:stretch/>
        </p:blipFill>
        <p:spPr bwMode="auto">
          <a:xfrm>
            <a:off x="411662" y="1722771"/>
            <a:ext cx="8293065" cy="287347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GB" sz="3600" smtClean="0"/>
              <a:t>What is a healthy diet?</a:t>
            </a:r>
            <a:br>
              <a:rPr lang="en-GB" sz="3600" smtClean="0"/>
            </a:br>
            <a:r>
              <a:rPr lang="en-GB" sz="3600" smtClean="0"/>
              <a:t>"Eat food, not too much, mostly plants"</a:t>
            </a:r>
            <a:endParaRPr lang="de-DE" sz="3600" dirty="0"/>
          </a:p>
        </p:txBody>
      </p:sp>
      <p:pic>
        <p:nvPicPr>
          <p:cNvPr id="5" name="Picture 13" descr="D:\Ajeet\2014\Ar\March\pu35\PU35-onlinefigure\06\KatzFig01-revised.t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3058" r="58844"/>
          <a:stretch/>
        </p:blipFill>
        <p:spPr bwMode="auto">
          <a:xfrm>
            <a:off x="6732240" y="4128310"/>
            <a:ext cx="2224149" cy="389535"/>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6285616" y="3662109"/>
            <a:ext cx="2270290" cy="215444"/>
          </a:xfrm>
          <a:prstGeom prst="rect">
            <a:avLst/>
          </a:prstGeom>
        </p:spPr>
        <p:txBody>
          <a:bodyPr wrap="square">
            <a:spAutoFit/>
          </a:bodyPr>
          <a:lstStyle/>
          <a:p>
            <a:pPr algn="ctr"/>
            <a:r>
              <a:rPr lang="en-GB" sz="800" dirty="0">
                <a:solidFill>
                  <a:prstClr val="black"/>
                </a:solidFill>
              </a:rPr>
              <a:t>Michael Pollan, The Omnivore's Dilemma</a:t>
            </a:r>
            <a:endParaRPr lang="de-DE" sz="800" dirty="0">
              <a:solidFill>
                <a:prstClr val="black"/>
              </a:solidFill>
            </a:endParaRPr>
          </a:p>
        </p:txBody>
      </p:sp>
      <p:pic>
        <p:nvPicPr>
          <p:cNvPr id="4" name="Picture 3"/>
          <p:cNvPicPr>
            <a:picLocks noChangeAspect="1"/>
          </p:cNvPicPr>
          <p:nvPr/>
        </p:nvPicPr>
        <p:blipFill>
          <a:blip r:embed="rId4"/>
          <a:stretch>
            <a:fillRect/>
          </a:stretch>
        </p:blipFill>
        <p:spPr>
          <a:xfrm>
            <a:off x="3667453" y="4681399"/>
            <a:ext cx="1850148" cy="1850148"/>
          </a:xfrm>
          <a:prstGeom prst="rect">
            <a:avLst/>
          </a:prstGeom>
        </p:spPr>
      </p:pic>
    </p:spTree>
    <p:extLst>
      <p:ext uri="{BB962C8B-B14F-4D97-AF65-F5344CB8AC3E}">
        <p14:creationId xmlns:p14="http://schemas.microsoft.com/office/powerpoint/2010/main" val="16345829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2960" y="230934"/>
            <a:ext cx="8378080" cy="1143000"/>
          </a:xfrm>
        </p:spPr>
        <p:txBody>
          <a:bodyPr>
            <a:normAutofit/>
          </a:bodyPr>
          <a:lstStyle/>
          <a:p>
            <a:r>
              <a:rPr lang="en-GB" sz="2800" dirty="0"/>
              <a:t>Resistant </a:t>
            </a:r>
            <a:r>
              <a:rPr lang="en-GB" sz="2800" smtClean="0"/>
              <a:t>starch leads to </a:t>
            </a:r>
            <a:r>
              <a:rPr lang="en-GB" sz="2800" dirty="0"/>
              <a:t>c</a:t>
            </a:r>
            <a:r>
              <a:rPr lang="en-GB" sz="2800" dirty="0" smtClean="0"/>
              <a:t>hanges in the </a:t>
            </a:r>
            <a:r>
              <a:rPr lang="en-GB" sz="2800" dirty="0"/>
              <a:t>m</a:t>
            </a:r>
            <a:r>
              <a:rPr lang="en-GB" sz="2800" dirty="0" smtClean="0"/>
              <a:t>icrobiome &amp; related host responses in </a:t>
            </a:r>
            <a:r>
              <a:rPr lang="en-GB" sz="2800" dirty="0"/>
              <a:t>the </a:t>
            </a:r>
            <a:r>
              <a:rPr lang="en-GB" sz="2800" dirty="0" smtClean="0"/>
              <a:t>proximal </a:t>
            </a:r>
            <a:r>
              <a:rPr lang="en-GB" sz="2800" dirty="0"/>
              <a:t>c</a:t>
            </a:r>
            <a:r>
              <a:rPr lang="en-GB" sz="2800" dirty="0" smtClean="0"/>
              <a:t>olon </a:t>
            </a:r>
            <a:r>
              <a:rPr lang="en-GB" sz="2800" dirty="0"/>
              <a:t>of </a:t>
            </a:r>
            <a:r>
              <a:rPr lang="en-GB" sz="2800" dirty="0" smtClean="0"/>
              <a:t>male </a:t>
            </a:r>
            <a:r>
              <a:rPr lang="en-GB" sz="2800" dirty="0"/>
              <a:t>p</a:t>
            </a:r>
            <a:r>
              <a:rPr lang="en-GB" sz="2800" dirty="0" smtClean="0"/>
              <a:t>igs</a:t>
            </a:r>
            <a:endParaRPr lang="en-GB" sz="2800" dirty="0"/>
          </a:p>
        </p:txBody>
      </p:sp>
      <p:sp>
        <p:nvSpPr>
          <p:cNvPr id="4" name="Content Placeholder 3"/>
          <p:cNvSpPr>
            <a:spLocks noGrp="1"/>
          </p:cNvSpPr>
          <p:nvPr>
            <p:ph idx="1"/>
          </p:nvPr>
        </p:nvSpPr>
        <p:spPr/>
        <p:txBody>
          <a:bodyPr/>
          <a:lstStyle/>
          <a:p>
            <a:r>
              <a:rPr lang="en-GB" sz="1800" dirty="0"/>
              <a:t>Consumption of resistant starch (RS) has been associated with various intestinal health benefits, but knowledge of its </a:t>
            </a:r>
            <a:r>
              <a:rPr lang="en-GB" sz="1800" dirty="0" smtClean="0"/>
              <a:t>effects on </a:t>
            </a:r>
            <a:r>
              <a:rPr lang="en-GB" sz="1800" dirty="0"/>
              <a:t>global gene expression in the colon is limited. </a:t>
            </a:r>
            <a:endParaRPr lang="en-GB" sz="1800" dirty="0" smtClean="0"/>
          </a:p>
          <a:p>
            <a:r>
              <a:rPr lang="en-GB" sz="1800" dirty="0" smtClean="0"/>
              <a:t>Ten </a:t>
            </a:r>
            <a:r>
              <a:rPr lang="en-GB" sz="1800" dirty="0"/>
              <a:t>17-wk-old male </a:t>
            </a:r>
            <a:r>
              <a:rPr lang="en-GB" sz="1800" dirty="0" smtClean="0"/>
              <a:t>pigs (</a:t>
            </a:r>
            <a:r>
              <a:rPr lang="en-US" sz="1800" dirty="0"/>
              <a:t>Landrace </a:t>
            </a:r>
            <a:r>
              <a:rPr lang="en-US" sz="1800" dirty="0" smtClean="0"/>
              <a:t>barrows</a:t>
            </a:r>
            <a:r>
              <a:rPr lang="en-GB" sz="1800" dirty="0" smtClean="0"/>
              <a:t>), </a:t>
            </a:r>
            <a:r>
              <a:rPr lang="en-GB" sz="1800" dirty="0"/>
              <a:t>fitted with a cannula in </a:t>
            </a:r>
            <a:r>
              <a:rPr lang="en-GB" sz="1800" dirty="0" smtClean="0"/>
              <a:t>the proximal </a:t>
            </a:r>
            <a:r>
              <a:rPr lang="en-GB" sz="1800" dirty="0"/>
              <a:t>colon for repeated collection of tissue biopsy samples and luminal content, were fed a digestible starch (DS) diet or </a:t>
            </a:r>
            <a:r>
              <a:rPr lang="en-GB" sz="1800" dirty="0" smtClean="0"/>
              <a:t>a diet </a:t>
            </a:r>
            <a:r>
              <a:rPr lang="en-GB" sz="1800" dirty="0"/>
              <a:t>high in RS (34%) for 2 consecutive periods of 14 d in a crossover design. </a:t>
            </a:r>
            <a:endParaRPr lang="en-GB" sz="1800" dirty="0" smtClean="0"/>
          </a:p>
          <a:p>
            <a:pPr marL="0" indent="0">
              <a:buNone/>
            </a:pPr>
            <a:r>
              <a:rPr lang="en-GB" sz="1800" dirty="0" smtClean="0"/>
              <a:t>.</a:t>
            </a:r>
            <a:endParaRPr lang="en-GB" sz="1800" dirty="0"/>
          </a:p>
        </p:txBody>
      </p:sp>
      <p:sp>
        <p:nvSpPr>
          <p:cNvPr id="2" name="Rectangle 1"/>
          <p:cNvSpPr/>
          <p:nvPr/>
        </p:nvSpPr>
        <p:spPr>
          <a:xfrm>
            <a:off x="2798373" y="6461130"/>
            <a:ext cx="3682675" cy="276999"/>
          </a:xfrm>
          <a:prstGeom prst="rect">
            <a:avLst/>
          </a:prstGeom>
          <a:noFill/>
          <a:ln>
            <a:noFill/>
          </a:ln>
          <a:effectLst/>
          <a:scene3d>
            <a:camera prst="orthographicFront">
              <a:rot lat="0" lon="0" rev="0"/>
            </a:camera>
            <a:lightRig rig="balanced" dir="t">
              <a:rot lat="0" lon="0" rev="8700000"/>
            </a:lightRig>
          </a:scene3d>
          <a:sp3d/>
        </p:spPr>
        <p:style>
          <a:lnRef idx="1">
            <a:schemeClr val="accent3"/>
          </a:lnRef>
          <a:fillRef idx="2">
            <a:schemeClr val="accent3"/>
          </a:fillRef>
          <a:effectRef idx="1">
            <a:schemeClr val="accent3"/>
          </a:effectRef>
          <a:fontRef idx="minor">
            <a:schemeClr val="dk1"/>
          </a:fontRef>
        </p:style>
        <p:txBody>
          <a:bodyPr wrap="none">
            <a:spAutoFit/>
          </a:bodyPr>
          <a:lstStyle/>
          <a:p>
            <a:pPr algn="ctr" fontAlgn="base">
              <a:spcBef>
                <a:spcPct val="0"/>
              </a:spcBef>
              <a:spcAft>
                <a:spcPct val="0"/>
              </a:spcAft>
            </a:pPr>
            <a:r>
              <a:rPr lang="en-GB" sz="1200" dirty="0">
                <a:solidFill>
                  <a:srgbClr val="C00000"/>
                </a:solidFill>
              </a:rPr>
              <a:t> </a:t>
            </a:r>
            <a:r>
              <a:rPr lang="en-GB" sz="1200" dirty="0" err="1">
                <a:solidFill>
                  <a:srgbClr val="C00000"/>
                </a:solidFill>
              </a:rPr>
              <a:t>Haenen</a:t>
            </a:r>
            <a:r>
              <a:rPr lang="en-GB" sz="1200" dirty="0">
                <a:solidFill>
                  <a:srgbClr val="C00000"/>
                </a:solidFill>
              </a:rPr>
              <a:t> et al. J. </a:t>
            </a:r>
            <a:r>
              <a:rPr lang="en-GB" sz="1200" dirty="0" err="1">
                <a:solidFill>
                  <a:srgbClr val="C00000"/>
                </a:solidFill>
              </a:rPr>
              <a:t>Nutr</a:t>
            </a:r>
            <a:r>
              <a:rPr lang="en-GB" sz="1200" dirty="0">
                <a:solidFill>
                  <a:srgbClr val="C00000"/>
                </a:solidFill>
              </a:rPr>
              <a:t>. 143: </a:t>
            </a:r>
            <a:r>
              <a:rPr lang="en-GB" sz="1200" dirty="0" smtClean="0">
                <a:solidFill>
                  <a:srgbClr val="C00000"/>
                </a:solidFill>
              </a:rPr>
              <a:t>274-293 &amp; 1889–1898</a:t>
            </a:r>
            <a:r>
              <a:rPr lang="en-GB" sz="1200" dirty="0">
                <a:solidFill>
                  <a:srgbClr val="C00000"/>
                </a:solidFill>
              </a:rPr>
              <a:t>, </a:t>
            </a:r>
            <a:r>
              <a:rPr lang="en-GB" sz="1200" dirty="0" smtClean="0">
                <a:solidFill>
                  <a:srgbClr val="C00000"/>
                </a:solidFill>
              </a:rPr>
              <a:t>2013 </a:t>
            </a:r>
            <a:endParaRPr lang="en-US" sz="1200" dirty="0">
              <a:solidFill>
                <a:srgbClr val="C00000"/>
              </a:solidFill>
            </a:endParaRPr>
          </a:p>
        </p:txBody>
      </p:sp>
      <p:pic>
        <p:nvPicPr>
          <p:cNvPr id="6" name="Picture 5"/>
          <p:cNvPicPr>
            <a:picLocks noChangeAspect="1"/>
          </p:cNvPicPr>
          <p:nvPr/>
        </p:nvPicPr>
        <p:blipFill>
          <a:blip r:embed="rId2"/>
          <a:stretch>
            <a:fillRect/>
          </a:stretch>
        </p:blipFill>
        <p:spPr>
          <a:xfrm>
            <a:off x="2491710" y="3863181"/>
            <a:ext cx="4240530" cy="2407288"/>
          </a:xfrm>
          <a:prstGeom prst="rect">
            <a:avLst/>
          </a:prstGeom>
          <a:ln/>
        </p:spPr>
        <p:style>
          <a:lnRef idx="0">
            <a:schemeClr val="accent5"/>
          </a:lnRef>
          <a:fillRef idx="3">
            <a:schemeClr val="accent5"/>
          </a:fillRef>
          <a:effectRef idx="3">
            <a:schemeClr val="accent5"/>
          </a:effectRef>
          <a:fontRef idx="minor">
            <a:schemeClr val="lt1"/>
          </a:fontRef>
        </p:style>
      </p:pic>
    </p:spTree>
    <p:extLst>
      <p:ext uri="{BB962C8B-B14F-4D97-AF65-F5344CB8AC3E}">
        <p14:creationId xmlns:p14="http://schemas.microsoft.com/office/powerpoint/2010/main" val="18454454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Resistant starch in pigs:</a:t>
            </a:r>
            <a:br>
              <a:rPr lang="en-US" dirty="0" smtClean="0"/>
            </a:br>
            <a:r>
              <a:rPr lang="en-US" sz="3200" dirty="0" smtClean="0"/>
              <a:t>Increased </a:t>
            </a:r>
            <a:r>
              <a:rPr lang="en-US" sz="3200" dirty="0" err="1" smtClean="0"/>
              <a:t>bacteroidetes</a:t>
            </a:r>
            <a:r>
              <a:rPr lang="en-US" sz="3200" dirty="0" smtClean="0"/>
              <a:t> &amp; plasma SCFAs</a:t>
            </a:r>
            <a:endParaRPr lang="en-US" dirty="0"/>
          </a:p>
        </p:txBody>
      </p:sp>
      <p:sp>
        <p:nvSpPr>
          <p:cNvPr id="13" name="Text Placeholder 12"/>
          <p:cNvSpPr>
            <a:spLocks noGrp="1"/>
          </p:cNvSpPr>
          <p:nvPr>
            <p:ph type="body" idx="1"/>
          </p:nvPr>
        </p:nvSpPr>
        <p:spPr/>
        <p:txBody>
          <a:bodyPr>
            <a:noAutofit/>
          </a:bodyPr>
          <a:lstStyle/>
          <a:p>
            <a:r>
              <a:rPr lang="en-GB" sz="1600" b="0" dirty="0"/>
              <a:t>The abundance of the phyla </a:t>
            </a:r>
            <a:r>
              <a:rPr lang="en-GB" sz="1600" b="0" dirty="0" err="1"/>
              <a:t>Bacteroidetes</a:t>
            </a:r>
            <a:r>
              <a:rPr lang="en-GB" sz="1600" b="0" dirty="0"/>
              <a:t> and Firmicutes </a:t>
            </a:r>
            <a:r>
              <a:rPr lang="en-GB" sz="1600" b="0" dirty="0" smtClean="0"/>
              <a:t>in </a:t>
            </a:r>
            <a:r>
              <a:rPr lang="en-GB" sz="1600" b="0" dirty="0"/>
              <a:t>pigs fed DS or RS for 2 </a:t>
            </a:r>
            <a:r>
              <a:rPr lang="en-GB" sz="1600" b="0" dirty="0" err="1"/>
              <a:t>wk</a:t>
            </a:r>
            <a:endParaRPr lang="en-US" sz="1600" b="0" dirty="0"/>
          </a:p>
        </p:txBody>
      </p:sp>
      <p:pic>
        <p:nvPicPr>
          <p:cNvPr id="9" name="Content Placeholder 8"/>
          <p:cNvPicPr>
            <a:picLocks noGrp="1" noChangeAspect="1"/>
          </p:cNvPicPr>
          <p:nvPr>
            <p:ph sz="half" idx="2"/>
          </p:nvPr>
        </p:nvPicPr>
        <p:blipFill>
          <a:blip r:embed="rId3"/>
          <a:stretch>
            <a:fillRect/>
          </a:stretch>
        </p:blipFill>
        <p:spPr>
          <a:xfrm>
            <a:off x="630238" y="3010332"/>
            <a:ext cx="3868737" cy="1797760"/>
          </a:xfrm>
          <a:prstGeom prst="rect">
            <a:avLst/>
          </a:prstGeom>
        </p:spPr>
      </p:pic>
      <p:sp>
        <p:nvSpPr>
          <p:cNvPr id="14" name="Text Placeholder 13"/>
          <p:cNvSpPr>
            <a:spLocks noGrp="1"/>
          </p:cNvSpPr>
          <p:nvPr>
            <p:ph type="body" sz="quarter" idx="3"/>
          </p:nvPr>
        </p:nvSpPr>
        <p:spPr/>
        <p:txBody>
          <a:bodyPr>
            <a:normAutofit/>
          </a:bodyPr>
          <a:lstStyle/>
          <a:p>
            <a:r>
              <a:rPr lang="en-GB" sz="1600" b="0" dirty="0"/>
              <a:t>Acetate, propionate, and butyrate concentrations in peripheral </a:t>
            </a:r>
            <a:r>
              <a:rPr lang="en-GB" sz="1600" b="0" dirty="0" smtClean="0"/>
              <a:t>plasma</a:t>
            </a:r>
            <a:endParaRPr lang="en-US" sz="1600" b="0" dirty="0"/>
          </a:p>
        </p:txBody>
      </p:sp>
      <p:pic>
        <p:nvPicPr>
          <p:cNvPr id="10" name="Content Placeholder 3"/>
          <p:cNvPicPr>
            <a:picLocks noGrp="1" noChangeAspect="1"/>
          </p:cNvPicPr>
          <p:nvPr>
            <p:ph sz="quarter" idx="4"/>
          </p:nvPr>
        </p:nvPicPr>
        <p:blipFill rotWithShape="1">
          <a:blip r:embed="rId4"/>
          <a:srcRect l="11524" r="10684" b="29189"/>
          <a:stretch/>
        </p:blipFill>
        <p:spPr>
          <a:xfrm>
            <a:off x="4716016" y="2878243"/>
            <a:ext cx="3024336" cy="2005813"/>
          </a:xfrm>
          <a:prstGeom prst="rect">
            <a:avLst/>
          </a:prstGeom>
        </p:spPr>
      </p:pic>
      <p:sp>
        <p:nvSpPr>
          <p:cNvPr id="6" name="Rectangle 5"/>
          <p:cNvSpPr/>
          <p:nvPr/>
        </p:nvSpPr>
        <p:spPr>
          <a:xfrm>
            <a:off x="2798373" y="6461130"/>
            <a:ext cx="3682675" cy="276999"/>
          </a:xfrm>
          <a:prstGeom prst="rect">
            <a:avLst/>
          </a:prstGeom>
          <a:noFill/>
          <a:ln>
            <a:noFill/>
          </a:ln>
          <a:effectLst/>
          <a:scene3d>
            <a:camera prst="orthographicFront">
              <a:rot lat="0" lon="0" rev="0"/>
            </a:camera>
            <a:lightRig rig="balanced" dir="t">
              <a:rot lat="0" lon="0" rev="8700000"/>
            </a:lightRig>
          </a:scene3d>
          <a:sp3d/>
        </p:spPr>
        <p:style>
          <a:lnRef idx="1">
            <a:schemeClr val="accent3"/>
          </a:lnRef>
          <a:fillRef idx="2">
            <a:schemeClr val="accent3"/>
          </a:fillRef>
          <a:effectRef idx="1">
            <a:schemeClr val="accent3"/>
          </a:effectRef>
          <a:fontRef idx="minor">
            <a:schemeClr val="dk1"/>
          </a:fontRef>
        </p:style>
        <p:txBody>
          <a:bodyPr wrap="none">
            <a:spAutoFit/>
          </a:bodyPr>
          <a:lstStyle/>
          <a:p>
            <a:pPr algn="ctr" fontAlgn="base">
              <a:spcBef>
                <a:spcPct val="0"/>
              </a:spcBef>
              <a:spcAft>
                <a:spcPct val="0"/>
              </a:spcAft>
            </a:pPr>
            <a:r>
              <a:rPr lang="en-GB" sz="1200" dirty="0">
                <a:solidFill>
                  <a:srgbClr val="C00000"/>
                </a:solidFill>
              </a:rPr>
              <a:t> </a:t>
            </a:r>
            <a:r>
              <a:rPr lang="en-GB" sz="1200" dirty="0" err="1">
                <a:solidFill>
                  <a:srgbClr val="C00000"/>
                </a:solidFill>
              </a:rPr>
              <a:t>Haenen</a:t>
            </a:r>
            <a:r>
              <a:rPr lang="en-GB" sz="1200" dirty="0">
                <a:solidFill>
                  <a:srgbClr val="C00000"/>
                </a:solidFill>
              </a:rPr>
              <a:t> et al. J. </a:t>
            </a:r>
            <a:r>
              <a:rPr lang="en-GB" sz="1200" dirty="0" err="1">
                <a:solidFill>
                  <a:srgbClr val="C00000"/>
                </a:solidFill>
              </a:rPr>
              <a:t>Nutr</a:t>
            </a:r>
            <a:r>
              <a:rPr lang="en-GB" sz="1200" dirty="0">
                <a:solidFill>
                  <a:srgbClr val="C00000"/>
                </a:solidFill>
              </a:rPr>
              <a:t>. 143: </a:t>
            </a:r>
            <a:r>
              <a:rPr lang="en-GB" sz="1200" dirty="0" smtClean="0">
                <a:solidFill>
                  <a:srgbClr val="C00000"/>
                </a:solidFill>
              </a:rPr>
              <a:t>274-293 &amp; 1889–1898</a:t>
            </a:r>
            <a:r>
              <a:rPr lang="en-GB" sz="1200" dirty="0">
                <a:solidFill>
                  <a:srgbClr val="C00000"/>
                </a:solidFill>
              </a:rPr>
              <a:t>, </a:t>
            </a:r>
            <a:r>
              <a:rPr lang="en-GB" sz="1200" dirty="0" smtClean="0">
                <a:solidFill>
                  <a:srgbClr val="C00000"/>
                </a:solidFill>
              </a:rPr>
              <a:t>2013 </a:t>
            </a:r>
            <a:endParaRPr lang="en-US" sz="1200" dirty="0">
              <a:solidFill>
                <a:srgbClr val="C00000"/>
              </a:solidFill>
            </a:endParaRPr>
          </a:p>
        </p:txBody>
      </p:sp>
      <p:pic>
        <p:nvPicPr>
          <p:cNvPr id="11" name="Picture 10"/>
          <p:cNvPicPr>
            <a:picLocks noChangeAspect="1"/>
          </p:cNvPicPr>
          <p:nvPr/>
        </p:nvPicPr>
        <p:blipFill>
          <a:blip r:embed="rId5"/>
          <a:stretch>
            <a:fillRect/>
          </a:stretch>
        </p:blipFill>
        <p:spPr>
          <a:xfrm>
            <a:off x="195208" y="5313095"/>
            <a:ext cx="8753583" cy="1080199"/>
          </a:xfrm>
          <a:prstGeom prst="rect">
            <a:avLst/>
          </a:prstGeom>
        </p:spPr>
      </p:pic>
    </p:spTree>
    <p:extLst>
      <p:ext uri="{BB962C8B-B14F-4D97-AF65-F5344CB8AC3E}">
        <p14:creationId xmlns:p14="http://schemas.microsoft.com/office/powerpoint/2010/main" val="50554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
            <a:ext cx="7886700" cy="1325563"/>
          </a:xfrm>
        </p:spPr>
        <p:txBody>
          <a:bodyPr/>
          <a:lstStyle/>
          <a:p>
            <a:r>
              <a:rPr lang="en-GB" sz="2800" dirty="0" smtClean="0"/>
              <a:t>Effects </a:t>
            </a:r>
            <a:r>
              <a:rPr lang="en-GB" sz="2800" dirty="0"/>
              <a:t>of resistant starch on colonic gene </a:t>
            </a:r>
            <a:r>
              <a:rPr lang="en-GB" sz="2800" dirty="0" smtClean="0"/>
              <a:t>expression</a:t>
            </a:r>
            <a:r>
              <a:rPr lang="en-GB" sz="2800" dirty="0"/>
              <a:t/>
            </a:r>
            <a:br>
              <a:rPr lang="en-GB" sz="2800" dirty="0"/>
            </a:br>
            <a:r>
              <a:rPr lang="en-GB" sz="2000" dirty="0" smtClean="0">
                <a:solidFill>
                  <a:srgbClr val="C00000"/>
                </a:solidFill>
              </a:rPr>
              <a:t>positively </a:t>
            </a:r>
            <a:r>
              <a:rPr lang="en-GB" sz="2000" dirty="0">
                <a:solidFill>
                  <a:srgbClr val="C00000"/>
                </a:solidFill>
              </a:rPr>
              <a:t>enriched gene </a:t>
            </a:r>
            <a:r>
              <a:rPr lang="en-GB" sz="2000" dirty="0" smtClean="0">
                <a:solidFill>
                  <a:srgbClr val="C00000"/>
                </a:solidFill>
              </a:rPr>
              <a:t>sets (TCA </a:t>
            </a:r>
            <a:r>
              <a:rPr lang="en-GB" sz="2000" dirty="0">
                <a:solidFill>
                  <a:srgbClr val="C00000"/>
                </a:solidFill>
              </a:rPr>
              <a:t>cycle or lipid </a:t>
            </a:r>
            <a:r>
              <a:rPr lang="en-GB" sz="2000" dirty="0" smtClean="0">
                <a:solidFill>
                  <a:srgbClr val="C00000"/>
                </a:solidFill>
              </a:rPr>
              <a:t>metabolism) </a:t>
            </a:r>
            <a:br>
              <a:rPr lang="en-GB" sz="2000" dirty="0" smtClean="0">
                <a:solidFill>
                  <a:srgbClr val="C00000"/>
                </a:solidFill>
              </a:rPr>
            </a:br>
            <a:r>
              <a:rPr lang="en-GB" sz="2000" dirty="0" smtClean="0">
                <a:solidFill>
                  <a:srgbClr val="00B050"/>
                </a:solidFill>
              </a:rPr>
              <a:t>negatively </a:t>
            </a:r>
            <a:r>
              <a:rPr lang="en-GB" sz="2000" dirty="0">
                <a:solidFill>
                  <a:srgbClr val="00B050"/>
                </a:solidFill>
              </a:rPr>
              <a:t>enriched gene sets </a:t>
            </a:r>
            <a:r>
              <a:rPr lang="en-GB" sz="2000" dirty="0" smtClean="0">
                <a:solidFill>
                  <a:srgbClr val="00B050"/>
                </a:solidFill>
              </a:rPr>
              <a:t>(adaptive </a:t>
            </a:r>
            <a:r>
              <a:rPr lang="en-GB" sz="2000" dirty="0">
                <a:solidFill>
                  <a:srgbClr val="00B050"/>
                </a:solidFill>
              </a:rPr>
              <a:t>or innate immune </a:t>
            </a:r>
            <a:r>
              <a:rPr lang="en-GB" sz="2000" dirty="0" smtClean="0">
                <a:solidFill>
                  <a:srgbClr val="00B050"/>
                </a:solidFill>
              </a:rPr>
              <a:t>response)</a:t>
            </a:r>
            <a:endParaRPr lang="en-GB" sz="2000" dirty="0">
              <a:solidFill>
                <a:srgbClr val="00B050"/>
              </a:solidFill>
            </a:endParaRPr>
          </a:p>
        </p:txBody>
      </p:sp>
      <p:pic>
        <p:nvPicPr>
          <p:cNvPr id="3" name="Picture 2"/>
          <p:cNvPicPr>
            <a:picLocks noChangeAspect="1"/>
          </p:cNvPicPr>
          <p:nvPr/>
        </p:nvPicPr>
        <p:blipFill>
          <a:blip r:embed="rId3"/>
          <a:stretch>
            <a:fillRect/>
          </a:stretch>
        </p:blipFill>
        <p:spPr>
          <a:xfrm>
            <a:off x="457200" y="1417638"/>
            <a:ext cx="4834066" cy="5311257"/>
          </a:xfrm>
          <a:prstGeom prst="rect">
            <a:avLst/>
          </a:prstGeom>
        </p:spPr>
      </p:pic>
      <p:pic>
        <p:nvPicPr>
          <p:cNvPr id="4" name="Picture 3"/>
          <p:cNvPicPr>
            <a:picLocks noChangeAspect="1"/>
          </p:cNvPicPr>
          <p:nvPr/>
        </p:nvPicPr>
        <p:blipFill>
          <a:blip r:embed="rId4"/>
          <a:stretch>
            <a:fillRect/>
          </a:stretch>
        </p:blipFill>
        <p:spPr>
          <a:xfrm>
            <a:off x="5556738" y="1294353"/>
            <a:ext cx="3323493" cy="5551372"/>
          </a:xfrm>
          <a:prstGeom prst="rect">
            <a:avLst/>
          </a:prstGeom>
        </p:spPr>
      </p:pic>
    </p:spTree>
    <p:extLst>
      <p:ext uri="{BB962C8B-B14F-4D97-AF65-F5344CB8AC3E}">
        <p14:creationId xmlns:p14="http://schemas.microsoft.com/office/powerpoint/2010/main" val="11407197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2400" dirty="0"/>
              <a:t>Resistant </a:t>
            </a:r>
            <a:r>
              <a:rPr lang="en-GB" sz="2400" dirty="0" smtClean="0"/>
              <a:t>starch induces catabolic </a:t>
            </a:r>
            <a:r>
              <a:rPr lang="en-GB" sz="2400" dirty="0"/>
              <a:t>but </a:t>
            </a:r>
            <a:r>
              <a:rPr lang="en-GB" sz="2400" dirty="0" smtClean="0"/>
              <a:t>suppresses immune </a:t>
            </a:r>
            <a:r>
              <a:rPr lang="en-GB" sz="2400" dirty="0"/>
              <a:t>and </a:t>
            </a:r>
            <a:r>
              <a:rPr lang="en-GB" sz="2400" dirty="0" smtClean="0"/>
              <a:t>cell division pathways </a:t>
            </a:r>
            <a:r>
              <a:rPr lang="en-GB" sz="2400" dirty="0"/>
              <a:t>and </a:t>
            </a:r>
            <a:r>
              <a:rPr lang="en-GB" sz="2400" dirty="0" smtClean="0"/>
              <a:t>changes </a:t>
            </a:r>
            <a:r>
              <a:rPr lang="en-GB" sz="2400" dirty="0"/>
              <a:t>the </a:t>
            </a:r>
            <a:r>
              <a:rPr lang="en-GB" sz="2400" dirty="0" smtClean="0"/>
              <a:t>microbiome </a:t>
            </a:r>
            <a:r>
              <a:rPr lang="en-GB" sz="2400" dirty="0"/>
              <a:t>in the </a:t>
            </a:r>
            <a:r>
              <a:rPr lang="en-GB" sz="2400" dirty="0" smtClean="0"/>
              <a:t>proximal colon </a:t>
            </a:r>
            <a:r>
              <a:rPr lang="en-GB" sz="2400" dirty="0"/>
              <a:t>of </a:t>
            </a:r>
            <a:r>
              <a:rPr lang="en-GB" sz="2400" dirty="0" smtClean="0"/>
              <a:t>male pigs</a:t>
            </a:r>
            <a:endParaRPr lang="en-GB" sz="2400" dirty="0"/>
          </a:p>
        </p:txBody>
      </p:sp>
      <p:sp>
        <p:nvSpPr>
          <p:cNvPr id="4" name="Content Placeholder 3"/>
          <p:cNvSpPr>
            <a:spLocks noGrp="1"/>
          </p:cNvSpPr>
          <p:nvPr>
            <p:ph idx="1"/>
          </p:nvPr>
        </p:nvSpPr>
        <p:spPr/>
        <p:txBody>
          <a:bodyPr>
            <a:normAutofit/>
          </a:bodyPr>
          <a:lstStyle/>
          <a:p>
            <a:r>
              <a:rPr lang="en-GB" sz="2000" smtClean="0">
                <a:solidFill>
                  <a:srgbClr val="0432FF"/>
                </a:solidFill>
              </a:rPr>
              <a:t>The </a:t>
            </a:r>
            <a:r>
              <a:rPr lang="en-GB" sz="2000" dirty="0">
                <a:solidFill>
                  <a:srgbClr val="0432FF"/>
                </a:solidFill>
              </a:rPr>
              <a:t>nuclear receptor peroxisome proliferator-activated receptor </a:t>
            </a:r>
            <a:r>
              <a:rPr lang="en-GB" sz="2000" dirty="0">
                <a:solidFill>
                  <a:srgbClr val="0432FF"/>
                </a:solidFill>
                <a:latin typeface="Symbol" panose="05050102010706020507" pitchFamily="18" charset="2"/>
              </a:rPr>
              <a:t>g</a:t>
            </a:r>
            <a:r>
              <a:rPr lang="en-GB" sz="2000" dirty="0">
                <a:solidFill>
                  <a:srgbClr val="0432FF"/>
                </a:solidFill>
              </a:rPr>
              <a:t> was identified as a potential </a:t>
            </a:r>
            <a:r>
              <a:rPr lang="en-GB" sz="2000" dirty="0" smtClean="0">
                <a:solidFill>
                  <a:srgbClr val="0432FF"/>
                </a:solidFill>
              </a:rPr>
              <a:t>key upstream </a:t>
            </a:r>
            <a:r>
              <a:rPr lang="en-GB" sz="2000" dirty="0">
                <a:solidFill>
                  <a:srgbClr val="0432FF"/>
                </a:solidFill>
              </a:rPr>
              <a:t>regulator. </a:t>
            </a:r>
            <a:endParaRPr lang="en-GB" sz="2000" dirty="0" smtClean="0">
              <a:solidFill>
                <a:srgbClr val="0432FF"/>
              </a:solidFill>
            </a:endParaRPr>
          </a:p>
          <a:p>
            <a:r>
              <a:rPr lang="en-GB" sz="2000" dirty="0" smtClean="0">
                <a:solidFill>
                  <a:srgbClr val="0432FF"/>
                </a:solidFill>
              </a:rPr>
              <a:t>Increased relative </a:t>
            </a:r>
            <a:r>
              <a:rPr lang="en-GB" sz="2000" dirty="0">
                <a:solidFill>
                  <a:srgbClr val="0432FF"/>
                </a:solidFill>
              </a:rPr>
              <a:t>abundance of several butyrate-producing </a:t>
            </a:r>
            <a:r>
              <a:rPr lang="en-GB" sz="2000" dirty="0" smtClean="0">
                <a:solidFill>
                  <a:srgbClr val="0432FF"/>
                </a:solidFill>
              </a:rPr>
              <a:t>microbial groups</a:t>
            </a:r>
            <a:r>
              <a:rPr lang="en-GB" sz="2000" dirty="0"/>
              <a:t>, including the butyrate producers </a:t>
            </a:r>
            <a:r>
              <a:rPr lang="en-GB" sz="2000" dirty="0" err="1"/>
              <a:t>Faecalibacterium</a:t>
            </a:r>
            <a:r>
              <a:rPr lang="en-GB" sz="2000" dirty="0"/>
              <a:t> </a:t>
            </a:r>
            <a:r>
              <a:rPr lang="en-GB" sz="2000" dirty="0" err="1"/>
              <a:t>prausnitzii</a:t>
            </a:r>
            <a:r>
              <a:rPr lang="en-GB" sz="2000" dirty="0"/>
              <a:t> and </a:t>
            </a:r>
            <a:r>
              <a:rPr lang="en-GB" sz="2000" dirty="0" err="1"/>
              <a:t>Megasphaera</a:t>
            </a:r>
            <a:r>
              <a:rPr lang="en-GB" sz="2000" dirty="0"/>
              <a:t> </a:t>
            </a:r>
            <a:r>
              <a:rPr lang="en-GB" sz="2000" dirty="0" err="1"/>
              <a:t>elsdenii</a:t>
            </a:r>
            <a:r>
              <a:rPr lang="en-GB" sz="2000" dirty="0"/>
              <a:t>, and reduced </a:t>
            </a:r>
            <a:r>
              <a:rPr lang="en-GB" sz="2000" dirty="0" smtClean="0"/>
              <a:t>the abundance </a:t>
            </a:r>
            <a:r>
              <a:rPr lang="en-GB" sz="2000" dirty="0"/>
              <a:t>of potentially pathogenic members of the genus </a:t>
            </a:r>
            <a:r>
              <a:rPr lang="en-GB" sz="2000" dirty="0" err="1"/>
              <a:t>Leptospira</a:t>
            </a:r>
            <a:r>
              <a:rPr lang="en-GB" sz="2000" dirty="0"/>
              <a:t> and the phylum </a:t>
            </a:r>
            <a:r>
              <a:rPr lang="en-GB" sz="2000" dirty="0" err="1"/>
              <a:t>Proteobacteria</a:t>
            </a:r>
            <a:r>
              <a:rPr lang="en-GB" sz="2000" dirty="0" smtClean="0"/>
              <a:t>. </a:t>
            </a:r>
          </a:p>
          <a:p>
            <a:r>
              <a:rPr lang="en-GB" sz="2000" dirty="0" smtClean="0"/>
              <a:t>Concentrations in carotid </a:t>
            </a:r>
            <a:r>
              <a:rPr lang="en-GB" sz="2000" dirty="0"/>
              <a:t>plasma of the 3 main short-chain fatty acids acetate, propionate, and butyrate were significantly higher with </a:t>
            </a:r>
            <a:r>
              <a:rPr lang="en-GB" sz="2000" dirty="0" smtClean="0"/>
              <a:t>RS consumption </a:t>
            </a:r>
            <a:r>
              <a:rPr lang="en-GB" sz="2000" dirty="0"/>
              <a:t>compared with DS consumption. </a:t>
            </a:r>
            <a:endParaRPr lang="en-GB" sz="2000" dirty="0" smtClean="0"/>
          </a:p>
          <a:p>
            <a:pPr marL="0" indent="0">
              <a:buNone/>
            </a:pPr>
            <a:r>
              <a:rPr lang="en-GB" sz="2000" dirty="0" smtClean="0"/>
              <a:t>       </a:t>
            </a:r>
          </a:p>
          <a:p>
            <a:pPr marL="0" indent="0">
              <a:buNone/>
            </a:pPr>
            <a:r>
              <a:rPr lang="en-GB" sz="2000" dirty="0" smtClean="0"/>
              <a:t>.</a:t>
            </a:r>
            <a:endParaRPr lang="en-GB" sz="20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4" y="2049000"/>
            <a:ext cx="267840" cy="29836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Rectangle 5"/>
          <p:cNvSpPr/>
          <p:nvPr/>
        </p:nvSpPr>
        <p:spPr>
          <a:xfrm>
            <a:off x="2798373" y="6461130"/>
            <a:ext cx="3682675" cy="276999"/>
          </a:xfrm>
          <a:prstGeom prst="rect">
            <a:avLst/>
          </a:prstGeom>
          <a:noFill/>
          <a:ln>
            <a:noFill/>
          </a:ln>
          <a:effectLst/>
          <a:scene3d>
            <a:camera prst="orthographicFront">
              <a:rot lat="0" lon="0" rev="0"/>
            </a:camera>
            <a:lightRig rig="balanced" dir="t">
              <a:rot lat="0" lon="0" rev="8700000"/>
            </a:lightRig>
          </a:scene3d>
          <a:sp3d/>
        </p:spPr>
        <p:style>
          <a:lnRef idx="1">
            <a:schemeClr val="accent3"/>
          </a:lnRef>
          <a:fillRef idx="2">
            <a:schemeClr val="accent3"/>
          </a:fillRef>
          <a:effectRef idx="1">
            <a:schemeClr val="accent3"/>
          </a:effectRef>
          <a:fontRef idx="minor">
            <a:schemeClr val="dk1"/>
          </a:fontRef>
        </p:style>
        <p:txBody>
          <a:bodyPr wrap="none">
            <a:spAutoFit/>
          </a:bodyPr>
          <a:lstStyle/>
          <a:p>
            <a:pPr algn="ctr" fontAlgn="base">
              <a:spcBef>
                <a:spcPct val="0"/>
              </a:spcBef>
              <a:spcAft>
                <a:spcPct val="0"/>
              </a:spcAft>
            </a:pPr>
            <a:r>
              <a:rPr lang="en-GB" sz="1200" dirty="0">
                <a:solidFill>
                  <a:srgbClr val="C00000"/>
                </a:solidFill>
              </a:rPr>
              <a:t> </a:t>
            </a:r>
            <a:r>
              <a:rPr lang="en-GB" sz="1200" dirty="0" err="1">
                <a:solidFill>
                  <a:srgbClr val="C00000"/>
                </a:solidFill>
              </a:rPr>
              <a:t>Haenen</a:t>
            </a:r>
            <a:r>
              <a:rPr lang="en-GB" sz="1200" dirty="0">
                <a:solidFill>
                  <a:srgbClr val="C00000"/>
                </a:solidFill>
              </a:rPr>
              <a:t> et al. J. </a:t>
            </a:r>
            <a:r>
              <a:rPr lang="en-GB" sz="1200" dirty="0" err="1">
                <a:solidFill>
                  <a:srgbClr val="C00000"/>
                </a:solidFill>
              </a:rPr>
              <a:t>Nutr</a:t>
            </a:r>
            <a:r>
              <a:rPr lang="en-GB" sz="1200" dirty="0">
                <a:solidFill>
                  <a:srgbClr val="C00000"/>
                </a:solidFill>
              </a:rPr>
              <a:t>. 143: </a:t>
            </a:r>
            <a:r>
              <a:rPr lang="en-GB" sz="1200" dirty="0" smtClean="0">
                <a:solidFill>
                  <a:srgbClr val="C00000"/>
                </a:solidFill>
              </a:rPr>
              <a:t>274-293 &amp; 1889–1898</a:t>
            </a:r>
            <a:r>
              <a:rPr lang="en-GB" sz="1200" dirty="0">
                <a:solidFill>
                  <a:srgbClr val="C00000"/>
                </a:solidFill>
              </a:rPr>
              <a:t>, </a:t>
            </a:r>
            <a:r>
              <a:rPr lang="en-GB" sz="1200" dirty="0" smtClean="0">
                <a:solidFill>
                  <a:srgbClr val="C00000"/>
                </a:solidFill>
              </a:rPr>
              <a:t>2013 </a:t>
            </a:r>
            <a:endParaRPr lang="en-US" sz="1200" dirty="0">
              <a:solidFill>
                <a:srgbClr val="C00000"/>
              </a:solidFill>
            </a:endParaRPr>
          </a:p>
        </p:txBody>
      </p:sp>
    </p:spTree>
    <p:extLst>
      <p:ext uri="{BB962C8B-B14F-4D97-AF65-F5344CB8AC3E}">
        <p14:creationId xmlns:p14="http://schemas.microsoft.com/office/powerpoint/2010/main" val="17054674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Can we blame our genes?</a:t>
            </a:r>
            <a:br>
              <a:rPr lang="en-GB" dirty="0" smtClean="0"/>
            </a:br>
            <a:r>
              <a:rPr lang="en-GB" dirty="0" smtClean="0"/>
              <a:t>Genes + Nutrition =&gt; Phenotype</a:t>
            </a:r>
            <a:endParaRPr lang="en-GB" dirty="0"/>
          </a:p>
        </p:txBody>
      </p:sp>
      <p:pic>
        <p:nvPicPr>
          <p:cNvPr id="106498" name="Picture 2" descr="http://also.kottke.org/misc/images/genetic-shirt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31861" y="1929783"/>
            <a:ext cx="4762500" cy="3838575"/>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3605228" y="6188661"/>
            <a:ext cx="1933543" cy="338554"/>
          </a:xfrm>
          <a:prstGeom prst="rect">
            <a:avLst/>
          </a:prstGeom>
        </p:spPr>
        <p:txBody>
          <a:bodyPr wrap="none">
            <a:spAutoFit/>
          </a:bodyPr>
          <a:lstStyle/>
          <a:p>
            <a:pPr fontAlgn="base">
              <a:spcBef>
                <a:spcPct val="0"/>
              </a:spcBef>
              <a:spcAft>
                <a:spcPct val="0"/>
              </a:spcAft>
            </a:pPr>
            <a:r>
              <a:rPr lang="en-GB" sz="1600" b="1" i="1" dirty="0">
                <a:solidFill>
                  <a:srgbClr val="000000"/>
                </a:solidFill>
              </a:rPr>
              <a:t>It is not that easy!</a:t>
            </a:r>
          </a:p>
        </p:txBody>
      </p:sp>
    </p:spTree>
    <p:extLst>
      <p:ext uri="{BB962C8B-B14F-4D97-AF65-F5344CB8AC3E}">
        <p14:creationId xmlns:p14="http://schemas.microsoft.com/office/powerpoint/2010/main" val="212689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6632"/>
            <a:ext cx="7886700" cy="1325563"/>
          </a:xfrm>
        </p:spPr>
        <p:txBody>
          <a:bodyPr>
            <a:normAutofit/>
          </a:bodyPr>
          <a:lstStyle/>
          <a:p>
            <a:r>
              <a:rPr lang="en-GB" sz="3200" dirty="0" smtClean="0"/>
              <a:t>Role of dietary fibres on gut function in mice</a:t>
            </a:r>
            <a:endParaRPr lang="en-GB" sz="4800" i="1" dirty="0"/>
          </a:p>
        </p:txBody>
      </p:sp>
      <p:sp>
        <p:nvSpPr>
          <p:cNvPr id="59" name="Right Arrow 58"/>
          <p:cNvSpPr/>
          <p:nvPr/>
        </p:nvSpPr>
        <p:spPr>
          <a:xfrm>
            <a:off x="2828134" y="2959451"/>
            <a:ext cx="1537616" cy="181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F497D"/>
              </a:solidFill>
            </a:endParaRPr>
          </a:p>
        </p:txBody>
      </p:sp>
      <p:sp>
        <p:nvSpPr>
          <p:cNvPr id="60" name="Can 59"/>
          <p:cNvSpPr/>
          <p:nvPr/>
        </p:nvSpPr>
        <p:spPr>
          <a:xfrm rot="5400000">
            <a:off x="5301907" y="1333921"/>
            <a:ext cx="916085" cy="3384740"/>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F497D"/>
              </a:solidFill>
            </a:endParaRPr>
          </a:p>
        </p:txBody>
      </p:sp>
      <p:sp>
        <p:nvSpPr>
          <p:cNvPr id="65" name="TextBox 64"/>
          <p:cNvSpPr txBox="1"/>
          <p:nvPr/>
        </p:nvSpPr>
        <p:spPr>
          <a:xfrm>
            <a:off x="6320306" y="2844196"/>
            <a:ext cx="787460" cy="369332"/>
          </a:xfrm>
          <a:prstGeom prst="rect">
            <a:avLst/>
          </a:prstGeom>
          <a:noFill/>
        </p:spPr>
        <p:txBody>
          <a:bodyPr wrap="none" rtlCol="0">
            <a:spAutoFit/>
          </a:bodyPr>
          <a:lstStyle/>
          <a:p>
            <a:r>
              <a:rPr lang="en-US" dirty="0" smtClean="0">
                <a:solidFill>
                  <a:srgbClr val="1F497D"/>
                </a:solidFill>
              </a:rPr>
              <a:t>SCFA</a:t>
            </a:r>
            <a:endParaRPr lang="en-GB" dirty="0">
              <a:solidFill>
                <a:srgbClr val="1F497D"/>
              </a:solidFill>
            </a:endParaRPr>
          </a:p>
        </p:txBody>
      </p:sp>
      <p:sp>
        <p:nvSpPr>
          <p:cNvPr id="66" name="Right Arrow 65"/>
          <p:cNvSpPr/>
          <p:nvPr/>
        </p:nvSpPr>
        <p:spPr>
          <a:xfrm>
            <a:off x="5812378" y="2930657"/>
            <a:ext cx="535293" cy="2103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F497D"/>
              </a:solidFill>
            </a:endParaRPr>
          </a:p>
        </p:txBody>
      </p:sp>
      <p:cxnSp>
        <p:nvCxnSpPr>
          <p:cNvPr id="79" name="Curved Connector 78"/>
          <p:cNvCxnSpPr>
            <a:stCxn id="65" idx="0"/>
          </p:cNvCxnSpPr>
          <p:nvPr/>
        </p:nvCxnSpPr>
        <p:spPr>
          <a:xfrm rot="5400000" flipH="1" flipV="1">
            <a:off x="6611216" y="2524142"/>
            <a:ext cx="422874" cy="217234"/>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32465" y="2238159"/>
            <a:ext cx="2098804" cy="1384995"/>
          </a:xfrm>
          <a:prstGeom prst="rect">
            <a:avLst/>
          </a:prstGeom>
          <a:noFill/>
        </p:spPr>
        <p:txBody>
          <a:bodyPr wrap="square" rtlCol="0">
            <a:spAutoFit/>
          </a:bodyPr>
          <a:lstStyle/>
          <a:p>
            <a:r>
              <a:rPr lang="en-US" sz="1400" u="sng" dirty="0" smtClean="0">
                <a:solidFill>
                  <a:prstClr val="black"/>
                </a:solidFill>
              </a:rPr>
              <a:t>IN</a:t>
            </a:r>
            <a:r>
              <a:rPr lang="en-US" sz="1400" dirty="0" smtClean="0">
                <a:solidFill>
                  <a:prstClr val="black"/>
                </a:solidFill>
              </a:rPr>
              <a:t>ULIN, </a:t>
            </a:r>
            <a:br>
              <a:rPr lang="en-US" sz="1400" dirty="0" smtClean="0">
                <a:solidFill>
                  <a:prstClr val="black"/>
                </a:solidFill>
              </a:rPr>
            </a:br>
            <a:r>
              <a:rPr lang="en-US" sz="1400" dirty="0" smtClean="0">
                <a:solidFill>
                  <a:prstClr val="black"/>
                </a:solidFill>
              </a:rPr>
              <a:t>FOS, </a:t>
            </a:r>
            <a:br>
              <a:rPr lang="en-US" sz="1400" dirty="0" smtClean="0">
                <a:solidFill>
                  <a:prstClr val="black"/>
                </a:solidFill>
              </a:rPr>
            </a:br>
            <a:r>
              <a:rPr lang="en-US" sz="1400" u="sng" dirty="0" err="1" smtClean="0">
                <a:solidFill>
                  <a:prstClr val="black"/>
                </a:solidFill>
              </a:rPr>
              <a:t>G</a:t>
            </a:r>
            <a:r>
              <a:rPr lang="en-US" sz="1400" dirty="0" err="1" smtClean="0">
                <a:solidFill>
                  <a:prstClr val="black"/>
                </a:solidFill>
              </a:rPr>
              <a:t>uar</a:t>
            </a:r>
            <a:r>
              <a:rPr lang="en-US" sz="1400" u="sng" dirty="0" err="1" smtClean="0">
                <a:solidFill>
                  <a:prstClr val="black"/>
                </a:solidFill>
              </a:rPr>
              <a:t>G</a:t>
            </a:r>
            <a:r>
              <a:rPr lang="en-US" sz="1400" dirty="0" err="1" smtClean="0">
                <a:solidFill>
                  <a:prstClr val="black"/>
                </a:solidFill>
              </a:rPr>
              <a:t>um</a:t>
            </a:r>
            <a:r>
              <a:rPr lang="en-US" sz="1400" dirty="0">
                <a:solidFill>
                  <a:prstClr val="black"/>
                </a:solidFill>
              </a:rPr>
              <a:t>, </a:t>
            </a:r>
            <a:r>
              <a:rPr lang="en-US" sz="1400" dirty="0" smtClean="0">
                <a:solidFill>
                  <a:prstClr val="black"/>
                </a:solidFill>
              </a:rPr>
              <a:t/>
            </a:r>
            <a:br>
              <a:rPr lang="en-US" sz="1400" dirty="0" smtClean="0">
                <a:solidFill>
                  <a:prstClr val="black"/>
                </a:solidFill>
              </a:rPr>
            </a:br>
            <a:r>
              <a:rPr lang="en-US" sz="1400" dirty="0" smtClean="0">
                <a:solidFill>
                  <a:prstClr val="black"/>
                </a:solidFill>
              </a:rPr>
              <a:t>N</a:t>
            </a:r>
            <a:r>
              <a:rPr lang="en-US" sz="1400" u="sng" dirty="0" smtClean="0">
                <a:solidFill>
                  <a:prstClr val="black"/>
                </a:solidFill>
              </a:rPr>
              <a:t>AX</a:t>
            </a:r>
            <a:r>
              <a:rPr lang="en-US" sz="1400" dirty="0" smtClean="0">
                <a:solidFill>
                  <a:prstClr val="black"/>
                </a:solidFill>
              </a:rPr>
              <a:t>US </a:t>
            </a:r>
            <a:r>
              <a:rPr lang="en-US" sz="1400" dirty="0">
                <a:solidFill>
                  <a:prstClr val="black"/>
                </a:solidFill>
              </a:rPr>
              <a:t>(</a:t>
            </a:r>
            <a:r>
              <a:rPr lang="en-US" sz="1400" dirty="0" err="1" smtClean="0">
                <a:solidFill>
                  <a:prstClr val="black"/>
                </a:solidFill>
              </a:rPr>
              <a:t>Arabinoxylan</a:t>
            </a:r>
            <a:r>
              <a:rPr lang="en-US" sz="1400" dirty="0" smtClean="0">
                <a:solidFill>
                  <a:prstClr val="black"/>
                </a:solidFill>
              </a:rPr>
              <a:t>), </a:t>
            </a:r>
            <a:r>
              <a:rPr lang="en-US" sz="1400" u="sng" dirty="0" smtClean="0">
                <a:solidFill>
                  <a:prstClr val="black"/>
                </a:solidFill>
              </a:rPr>
              <a:t>R</a:t>
            </a:r>
            <a:r>
              <a:rPr lang="en-US" sz="1400" dirty="0" smtClean="0">
                <a:solidFill>
                  <a:prstClr val="black"/>
                </a:solidFill>
              </a:rPr>
              <a:t>esistant </a:t>
            </a:r>
            <a:r>
              <a:rPr lang="en-US" sz="1400" u="sng" dirty="0" smtClean="0">
                <a:solidFill>
                  <a:prstClr val="black"/>
                </a:solidFill>
              </a:rPr>
              <a:t>S</a:t>
            </a:r>
            <a:r>
              <a:rPr lang="en-US" sz="1400" dirty="0" smtClean="0">
                <a:solidFill>
                  <a:prstClr val="black"/>
                </a:solidFill>
              </a:rPr>
              <a:t>tarch, </a:t>
            </a:r>
            <a:br>
              <a:rPr lang="en-US" sz="1400" dirty="0" smtClean="0">
                <a:solidFill>
                  <a:prstClr val="black"/>
                </a:solidFill>
              </a:rPr>
            </a:br>
            <a:r>
              <a:rPr lang="en-US" sz="1400" u="sng" dirty="0" smtClean="0">
                <a:solidFill>
                  <a:prstClr val="black"/>
                </a:solidFill>
              </a:rPr>
              <a:t>Con</a:t>
            </a:r>
            <a:r>
              <a:rPr lang="en-US" sz="1400" dirty="0" smtClean="0">
                <a:solidFill>
                  <a:prstClr val="black"/>
                </a:solidFill>
              </a:rPr>
              <a:t>trol = Starch</a:t>
            </a:r>
          </a:p>
        </p:txBody>
      </p:sp>
      <p:sp>
        <p:nvSpPr>
          <p:cNvPr id="6" name="TextBox 5"/>
          <p:cNvSpPr txBox="1"/>
          <p:nvPr/>
        </p:nvSpPr>
        <p:spPr>
          <a:xfrm>
            <a:off x="4475714" y="2831264"/>
            <a:ext cx="1249060" cy="369332"/>
          </a:xfrm>
          <a:prstGeom prst="rect">
            <a:avLst/>
          </a:prstGeom>
          <a:noFill/>
        </p:spPr>
        <p:txBody>
          <a:bodyPr wrap="none" rtlCol="0">
            <a:spAutoFit/>
          </a:bodyPr>
          <a:lstStyle/>
          <a:p>
            <a:r>
              <a:rPr lang="en-US" dirty="0" smtClean="0">
                <a:solidFill>
                  <a:srgbClr val="1F497D"/>
                </a:solidFill>
              </a:rPr>
              <a:t>microbiota</a:t>
            </a:r>
            <a:endParaRPr lang="en-GB" dirty="0">
              <a:solidFill>
                <a:srgbClr val="1F497D"/>
              </a:solidFill>
            </a:endParaRPr>
          </a:p>
        </p:txBody>
      </p:sp>
      <p:pic>
        <p:nvPicPr>
          <p:cNvPr id="18" name="Picture 17"/>
          <p:cNvPicPr>
            <a:picLocks noChangeAspect="1"/>
          </p:cNvPicPr>
          <p:nvPr/>
        </p:nvPicPr>
        <p:blipFill rotWithShape="1">
          <a:blip r:embed="rId3"/>
          <a:srcRect l="2638" t="66867" r="65418"/>
          <a:stretch/>
        </p:blipFill>
        <p:spPr>
          <a:xfrm>
            <a:off x="6156176" y="1114051"/>
            <a:ext cx="1728192" cy="1306837"/>
          </a:xfrm>
          <a:prstGeom prst="rect">
            <a:avLst/>
          </a:prstGeom>
        </p:spPr>
      </p:pic>
      <p:sp>
        <p:nvSpPr>
          <p:cNvPr id="3" name="TextBox 2"/>
          <p:cNvSpPr txBox="1"/>
          <p:nvPr/>
        </p:nvSpPr>
        <p:spPr>
          <a:xfrm>
            <a:off x="2987824" y="2636912"/>
            <a:ext cx="993143" cy="369332"/>
          </a:xfrm>
          <a:prstGeom prst="rect">
            <a:avLst/>
          </a:prstGeom>
          <a:noFill/>
        </p:spPr>
        <p:txBody>
          <a:bodyPr wrap="none" rtlCol="0">
            <a:spAutoFit/>
          </a:bodyPr>
          <a:lstStyle/>
          <a:p>
            <a:r>
              <a:rPr lang="en-US" dirty="0" smtClean="0">
                <a:solidFill>
                  <a:prstClr val="black"/>
                </a:solidFill>
              </a:rPr>
              <a:t>10 days</a:t>
            </a:r>
            <a:endParaRPr lang="en-US" dirty="0">
              <a:solidFill>
                <a:prstClr val="black"/>
              </a:solidFill>
            </a:endParaRPr>
          </a:p>
        </p:txBody>
      </p:sp>
      <p:pic>
        <p:nvPicPr>
          <p:cNvPr id="19" name="Picture 18"/>
          <p:cNvPicPr/>
          <p:nvPr/>
        </p:nvPicPr>
        <p:blipFill>
          <a:blip r:embed="rId4" cstate="print">
            <a:extLst>
              <a:ext uri="{28A0092B-C50C-407E-A947-70E740481C1C}">
                <a14:useLocalDpi xmlns:a14="http://schemas.microsoft.com/office/drawing/2010/main" val="0"/>
              </a:ext>
            </a:extLst>
          </a:blip>
          <a:stretch>
            <a:fillRect/>
          </a:stretch>
        </p:blipFill>
        <p:spPr>
          <a:xfrm>
            <a:off x="2690446" y="3922145"/>
            <a:ext cx="3763108" cy="2071541"/>
          </a:xfrm>
          <a:prstGeom prst="rect">
            <a:avLst/>
          </a:prstGeom>
        </p:spPr>
      </p:pic>
      <p:sp>
        <p:nvSpPr>
          <p:cNvPr id="20" name="Rectangle 19"/>
          <p:cNvSpPr/>
          <p:nvPr/>
        </p:nvSpPr>
        <p:spPr>
          <a:xfrm>
            <a:off x="3243832" y="6431492"/>
            <a:ext cx="2768328" cy="276999"/>
          </a:xfrm>
          <a:prstGeom prst="rect">
            <a:avLst/>
          </a:prstGeom>
          <a:noFill/>
          <a:ln>
            <a:noFill/>
          </a:ln>
          <a:effectLst/>
          <a:scene3d>
            <a:camera prst="orthographicFront">
              <a:rot lat="0" lon="0" rev="0"/>
            </a:camera>
            <a:lightRig rig="balanced" dir="t">
              <a:rot lat="0" lon="0" rev="8700000"/>
            </a:lightRig>
          </a:scene3d>
          <a:sp3d/>
        </p:spPr>
        <p:style>
          <a:lnRef idx="1">
            <a:schemeClr val="accent3"/>
          </a:lnRef>
          <a:fillRef idx="2">
            <a:schemeClr val="accent3"/>
          </a:fillRef>
          <a:effectRef idx="1">
            <a:schemeClr val="accent3"/>
          </a:effectRef>
          <a:fontRef idx="minor">
            <a:schemeClr val="dk1"/>
          </a:fontRef>
        </p:style>
        <p:txBody>
          <a:bodyPr wrap="none">
            <a:spAutoFit/>
          </a:bodyPr>
          <a:lstStyle/>
          <a:p>
            <a:pPr algn="ctr" fontAlgn="base">
              <a:spcBef>
                <a:spcPct val="0"/>
              </a:spcBef>
              <a:spcAft>
                <a:spcPct val="0"/>
              </a:spcAft>
            </a:pPr>
            <a:r>
              <a:rPr lang="en-GB" sz="1200" dirty="0" err="1">
                <a:solidFill>
                  <a:srgbClr val="C00000"/>
                </a:solidFill>
              </a:rPr>
              <a:t>Mol</a:t>
            </a:r>
            <a:r>
              <a:rPr lang="en-GB" sz="1200" dirty="0">
                <a:solidFill>
                  <a:srgbClr val="C00000"/>
                </a:solidFill>
              </a:rPr>
              <a:t> </a:t>
            </a:r>
            <a:r>
              <a:rPr lang="en-GB" sz="1200" dirty="0" err="1">
                <a:solidFill>
                  <a:srgbClr val="C00000"/>
                </a:solidFill>
              </a:rPr>
              <a:t>Nutr</a:t>
            </a:r>
            <a:r>
              <a:rPr lang="en-GB" sz="1200" dirty="0">
                <a:solidFill>
                  <a:srgbClr val="C00000"/>
                </a:solidFill>
              </a:rPr>
              <a:t> Food Res. 2015, </a:t>
            </a:r>
            <a:r>
              <a:rPr lang="en-US" sz="1200" dirty="0">
                <a:solidFill>
                  <a:srgbClr val="C00000"/>
                </a:solidFill>
              </a:rPr>
              <a:t>59,1590–1602.</a:t>
            </a:r>
            <a:endParaRPr lang="en-GB" sz="1200" dirty="0">
              <a:solidFill>
                <a:srgbClr val="C00000"/>
              </a:solidFill>
            </a:endParaRPr>
          </a:p>
        </p:txBody>
      </p:sp>
    </p:spTree>
    <p:extLst>
      <p:ext uri="{BB962C8B-B14F-4D97-AF65-F5344CB8AC3E}">
        <p14:creationId xmlns:p14="http://schemas.microsoft.com/office/powerpoint/2010/main" val="115864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88505"/>
            <a:ext cx="8229600" cy="1143000"/>
          </a:xfrm>
        </p:spPr>
        <p:txBody>
          <a:bodyPr>
            <a:noAutofit/>
          </a:bodyPr>
          <a:lstStyle/>
          <a:p>
            <a:r>
              <a:rPr lang="en-US" sz="3200" dirty="0"/>
              <a:t>Integration of epithelial cell gene expression with luminal microbiota composition</a:t>
            </a:r>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1784514" y="1375107"/>
            <a:ext cx="5553075" cy="4699000"/>
          </a:xfrm>
          <a:prstGeom prst="rect">
            <a:avLst/>
          </a:prstGeom>
        </p:spPr>
      </p:pic>
      <p:sp>
        <p:nvSpPr>
          <p:cNvPr id="2" name="Rectangle 1"/>
          <p:cNvSpPr/>
          <p:nvPr/>
        </p:nvSpPr>
        <p:spPr>
          <a:xfrm>
            <a:off x="7337589" y="4961689"/>
            <a:ext cx="1806411" cy="1015663"/>
          </a:xfrm>
          <a:prstGeom prst="rect">
            <a:avLst/>
          </a:prstGeom>
        </p:spPr>
        <p:txBody>
          <a:bodyPr wrap="square">
            <a:spAutoFit/>
          </a:bodyPr>
          <a:lstStyle/>
          <a:p>
            <a:pPr fontAlgn="base">
              <a:spcBef>
                <a:spcPct val="0"/>
              </a:spcBef>
              <a:spcAft>
                <a:spcPct val="0"/>
              </a:spcAft>
            </a:pPr>
            <a:r>
              <a:rPr lang="en-US" sz="1200" dirty="0">
                <a:solidFill>
                  <a:prstClr val="black"/>
                </a:solidFill>
              </a:rPr>
              <a:t>B</a:t>
            </a:r>
            <a:r>
              <a:rPr lang="en-US" sz="1200" dirty="0" smtClean="0">
                <a:solidFill>
                  <a:prstClr val="black"/>
                </a:solidFill>
              </a:rPr>
              <a:t>acterial </a:t>
            </a:r>
            <a:r>
              <a:rPr lang="en-US" sz="1200" dirty="0">
                <a:solidFill>
                  <a:prstClr val="black"/>
                </a:solidFill>
              </a:rPr>
              <a:t>groups within Clostridium cluster </a:t>
            </a:r>
            <a:r>
              <a:rPr lang="en-US" sz="1200" dirty="0" err="1">
                <a:solidFill>
                  <a:prstClr val="black"/>
                </a:solidFill>
              </a:rPr>
              <a:t>XIVa</a:t>
            </a:r>
            <a:r>
              <a:rPr lang="en-US" sz="1200" dirty="0">
                <a:solidFill>
                  <a:prstClr val="black"/>
                </a:solidFill>
              </a:rPr>
              <a:t> positively correlated with genes involved in energy metabolism</a:t>
            </a:r>
            <a:r>
              <a:rPr lang="en-GB" sz="1200" dirty="0">
                <a:solidFill>
                  <a:prstClr val="black"/>
                </a:solidFill>
              </a:rPr>
              <a:t> </a:t>
            </a:r>
            <a:r>
              <a:rPr lang="en-GB" sz="1200" dirty="0" smtClean="0">
                <a:solidFill>
                  <a:prstClr val="black"/>
                </a:solidFill>
              </a:rPr>
              <a:t>(1)</a:t>
            </a:r>
            <a:endParaRPr lang="en-US" sz="1200" dirty="0">
              <a:solidFill>
                <a:prstClr val="black"/>
              </a:solidFill>
            </a:endParaRPr>
          </a:p>
        </p:txBody>
      </p:sp>
      <p:sp>
        <p:nvSpPr>
          <p:cNvPr id="8" name="Rectangle 7"/>
          <p:cNvSpPr/>
          <p:nvPr/>
        </p:nvSpPr>
        <p:spPr>
          <a:xfrm>
            <a:off x="3243832" y="6431492"/>
            <a:ext cx="2768328" cy="276999"/>
          </a:xfrm>
          <a:prstGeom prst="rect">
            <a:avLst/>
          </a:prstGeom>
          <a:noFill/>
          <a:ln>
            <a:noFill/>
          </a:ln>
          <a:effectLst/>
          <a:scene3d>
            <a:camera prst="orthographicFront">
              <a:rot lat="0" lon="0" rev="0"/>
            </a:camera>
            <a:lightRig rig="balanced" dir="t">
              <a:rot lat="0" lon="0" rev="8700000"/>
            </a:lightRig>
          </a:scene3d>
          <a:sp3d/>
        </p:spPr>
        <p:style>
          <a:lnRef idx="1">
            <a:schemeClr val="accent3"/>
          </a:lnRef>
          <a:fillRef idx="2">
            <a:schemeClr val="accent3"/>
          </a:fillRef>
          <a:effectRef idx="1">
            <a:schemeClr val="accent3"/>
          </a:effectRef>
          <a:fontRef idx="minor">
            <a:schemeClr val="dk1"/>
          </a:fontRef>
        </p:style>
        <p:txBody>
          <a:bodyPr wrap="none">
            <a:spAutoFit/>
          </a:bodyPr>
          <a:lstStyle/>
          <a:p>
            <a:pPr algn="ctr" fontAlgn="base">
              <a:spcBef>
                <a:spcPct val="0"/>
              </a:spcBef>
              <a:spcAft>
                <a:spcPct val="0"/>
              </a:spcAft>
            </a:pPr>
            <a:r>
              <a:rPr lang="en-GB" sz="1200" dirty="0" err="1">
                <a:solidFill>
                  <a:srgbClr val="C00000"/>
                </a:solidFill>
              </a:rPr>
              <a:t>Mol</a:t>
            </a:r>
            <a:r>
              <a:rPr lang="en-GB" sz="1200" dirty="0">
                <a:solidFill>
                  <a:srgbClr val="C00000"/>
                </a:solidFill>
              </a:rPr>
              <a:t> </a:t>
            </a:r>
            <a:r>
              <a:rPr lang="en-GB" sz="1200" dirty="0" err="1">
                <a:solidFill>
                  <a:srgbClr val="C00000"/>
                </a:solidFill>
              </a:rPr>
              <a:t>Nutr</a:t>
            </a:r>
            <a:r>
              <a:rPr lang="en-GB" sz="1200" dirty="0">
                <a:solidFill>
                  <a:srgbClr val="C00000"/>
                </a:solidFill>
              </a:rPr>
              <a:t> Food Res. 2015, </a:t>
            </a:r>
            <a:r>
              <a:rPr lang="en-US" sz="1200" dirty="0">
                <a:solidFill>
                  <a:srgbClr val="C00000"/>
                </a:solidFill>
              </a:rPr>
              <a:t>59,1590–1602.</a:t>
            </a:r>
            <a:endParaRPr lang="en-GB" sz="1200" dirty="0">
              <a:solidFill>
                <a:srgbClr val="C00000"/>
              </a:solidFill>
            </a:endParaRPr>
          </a:p>
        </p:txBody>
      </p:sp>
      <p:pic>
        <p:nvPicPr>
          <p:cNvPr id="3" name="Picture 2"/>
          <p:cNvPicPr>
            <a:picLocks noChangeAspect="1"/>
          </p:cNvPicPr>
          <p:nvPr/>
        </p:nvPicPr>
        <p:blipFill>
          <a:blip r:embed="rId3"/>
          <a:stretch>
            <a:fillRect/>
          </a:stretch>
        </p:blipFill>
        <p:spPr>
          <a:xfrm>
            <a:off x="179512" y="6228731"/>
            <a:ext cx="2376264" cy="498005"/>
          </a:xfrm>
          <a:prstGeom prst="rect">
            <a:avLst/>
          </a:prstGeom>
        </p:spPr>
      </p:pic>
    </p:spTree>
    <p:extLst>
      <p:ext uri="{BB962C8B-B14F-4D97-AF65-F5344CB8AC3E}">
        <p14:creationId xmlns:p14="http://schemas.microsoft.com/office/powerpoint/2010/main" val="173567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Biological processes regulated by dietary fibers</a:t>
            </a:r>
            <a:endParaRPr lang="en-US" sz="3200" dirty="0"/>
          </a:p>
        </p:txBody>
      </p:sp>
      <p:pic>
        <p:nvPicPr>
          <p:cNvPr id="4" name="Content Placeholder 3"/>
          <p:cNvPicPr>
            <a:picLocks noGrp="1" noChangeAspect="1"/>
          </p:cNvPicPr>
          <p:nvPr>
            <p:ph idx="1"/>
          </p:nvPr>
        </p:nvPicPr>
        <p:blipFill>
          <a:blip r:embed="rId3"/>
          <a:stretch>
            <a:fillRect/>
          </a:stretch>
        </p:blipFill>
        <p:spPr>
          <a:xfrm>
            <a:off x="1167219" y="1825625"/>
            <a:ext cx="6809561" cy="4351338"/>
          </a:xfrm>
        </p:spPr>
      </p:pic>
      <p:sp>
        <p:nvSpPr>
          <p:cNvPr id="5" name="Rectangle 4"/>
          <p:cNvSpPr/>
          <p:nvPr/>
        </p:nvSpPr>
        <p:spPr>
          <a:xfrm>
            <a:off x="3243832" y="6431492"/>
            <a:ext cx="2768328" cy="276999"/>
          </a:xfrm>
          <a:prstGeom prst="rect">
            <a:avLst/>
          </a:prstGeom>
          <a:noFill/>
          <a:ln>
            <a:noFill/>
          </a:ln>
          <a:effectLst/>
          <a:scene3d>
            <a:camera prst="orthographicFront">
              <a:rot lat="0" lon="0" rev="0"/>
            </a:camera>
            <a:lightRig rig="balanced" dir="t">
              <a:rot lat="0" lon="0" rev="8700000"/>
            </a:lightRig>
          </a:scene3d>
          <a:sp3d/>
        </p:spPr>
        <p:style>
          <a:lnRef idx="1">
            <a:schemeClr val="accent3"/>
          </a:lnRef>
          <a:fillRef idx="2">
            <a:schemeClr val="accent3"/>
          </a:fillRef>
          <a:effectRef idx="1">
            <a:schemeClr val="accent3"/>
          </a:effectRef>
          <a:fontRef idx="minor">
            <a:schemeClr val="dk1"/>
          </a:fontRef>
        </p:style>
        <p:txBody>
          <a:bodyPr wrap="none">
            <a:spAutoFit/>
          </a:bodyPr>
          <a:lstStyle/>
          <a:p>
            <a:pPr algn="ctr" fontAlgn="base">
              <a:spcBef>
                <a:spcPct val="0"/>
              </a:spcBef>
              <a:spcAft>
                <a:spcPct val="0"/>
              </a:spcAft>
            </a:pPr>
            <a:r>
              <a:rPr lang="en-GB" sz="1200" dirty="0" err="1">
                <a:solidFill>
                  <a:srgbClr val="C00000"/>
                </a:solidFill>
              </a:rPr>
              <a:t>Mol</a:t>
            </a:r>
            <a:r>
              <a:rPr lang="en-GB" sz="1200" dirty="0">
                <a:solidFill>
                  <a:srgbClr val="C00000"/>
                </a:solidFill>
              </a:rPr>
              <a:t> </a:t>
            </a:r>
            <a:r>
              <a:rPr lang="en-GB" sz="1200" dirty="0" err="1">
                <a:solidFill>
                  <a:srgbClr val="C00000"/>
                </a:solidFill>
              </a:rPr>
              <a:t>Nutr</a:t>
            </a:r>
            <a:r>
              <a:rPr lang="en-GB" sz="1200" dirty="0">
                <a:solidFill>
                  <a:srgbClr val="C00000"/>
                </a:solidFill>
              </a:rPr>
              <a:t> Food Res. 2015, </a:t>
            </a:r>
            <a:r>
              <a:rPr lang="en-US" sz="1200" dirty="0">
                <a:solidFill>
                  <a:srgbClr val="C00000"/>
                </a:solidFill>
              </a:rPr>
              <a:t>59,1590–1602.</a:t>
            </a:r>
            <a:endParaRPr lang="en-GB" sz="1200" dirty="0">
              <a:solidFill>
                <a:srgbClr val="C00000"/>
              </a:solidFill>
            </a:endParaRPr>
          </a:p>
        </p:txBody>
      </p:sp>
      <p:sp>
        <p:nvSpPr>
          <p:cNvPr id="3" name="Rectangle 2"/>
          <p:cNvSpPr/>
          <p:nvPr/>
        </p:nvSpPr>
        <p:spPr>
          <a:xfrm>
            <a:off x="1115616" y="3861048"/>
            <a:ext cx="1440160" cy="3600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86146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9203" y="980728"/>
            <a:ext cx="3610744" cy="1143000"/>
          </a:xfrm>
        </p:spPr>
        <p:txBody>
          <a:bodyPr>
            <a:normAutofit/>
          </a:bodyPr>
          <a:lstStyle/>
          <a:p>
            <a:pPr algn="ctr"/>
            <a:r>
              <a:rPr lang="en-US" sz="1800" b="0" u="sng" smtClean="0">
                <a:solidFill>
                  <a:schemeClr val="tx2"/>
                </a:solidFill>
              </a:rPr>
              <a:t>Ppar</a:t>
            </a:r>
            <a:r>
              <a:rPr lang="en-US" sz="1800" b="0" u="sng" smtClean="0">
                <a:solidFill>
                  <a:schemeClr val="tx2"/>
                </a:solidFill>
                <a:latin typeface="Symbol" charset="2"/>
                <a:cs typeface="Symbol" charset="2"/>
              </a:rPr>
              <a:t>g</a:t>
            </a:r>
            <a:r>
              <a:rPr lang="en-US" sz="1800" b="0" u="sng" smtClean="0">
                <a:solidFill>
                  <a:schemeClr val="tx2"/>
                </a:solidFill>
              </a:rPr>
              <a:t> targets</a:t>
            </a:r>
            <a:endParaRPr lang="en-GB" sz="1800" b="0" u="sng" dirty="0">
              <a:solidFill>
                <a:schemeClr val="tx2"/>
              </a:solidFill>
            </a:endParaRPr>
          </a:p>
        </p:txBody>
      </p:sp>
      <p:graphicFrame>
        <p:nvGraphicFramePr>
          <p:cNvPr id="11" name="Content Placeholder 7"/>
          <p:cNvGraphicFramePr>
            <a:graphicFrameLocks noGrp="1" noChangeAspect="1"/>
          </p:cNvGraphicFramePr>
          <p:nvPr>
            <p:ph idx="1"/>
            <p:extLst/>
          </p:nvPr>
        </p:nvGraphicFramePr>
        <p:xfrm>
          <a:off x="1096963" y="1808163"/>
          <a:ext cx="4762500" cy="4479925"/>
        </p:xfrm>
        <a:graphic>
          <a:graphicData uri="http://schemas.openxmlformats.org/presentationml/2006/ole">
            <mc:AlternateContent xmlns:mc="http://schemas.openxmlformats.org/markup-compatibility/2006">
              <mc:Choice xmlns:v="urn:schemas-microsoft-com:vml" Requires="v">
                <p:oleObj spid="_x0000_s2169" name="Document" r:id="rId4" imgW="5994400" imgH="5638800" progId="Word.Document.12">
                  <p:embed/>
                </p:oleObj>
              </mc:Choice>
              <mc:Fallback>
                <p:oleObj name="Document" r:id="rId4" imgW="5994400" imgH="5638800" progId="Word.Document.12">
                  <p:embed/>
                  <p:pic>
                    <p:nvPicPr>
                      <p:cNvPr id="0" name=""/>
                      <p:cNvPicPr/>
                      <p:nvPr/>
                    </p:nvPicPr>
                    <p:blipFill>
                      <a:blip r:embed="rId5"/>
                      <a:stretch>
                        <a:fillRect/>
                      </a:stretch>
                    </p:blipFill>
                    <p:spPr>
                      <a:xfrm>
                        <a:off x="1096963" y="1808163"/>
                        <a:ext cx="4762500" cy="4479925"/>
                      </a:xfrm>
                      <a:prstGeom prst="rect">
                        <a:avLst/>
                      </a:prstGeom>
                    </p:spPr>
                  </p:pic>
                </p:oleObj>
              </mc:Fallback>
            </mc:AlternateContent>
          </a:graphicData>
        </a:graphic>
      </p:graphicFrame>
      <p:sp>
        <p:nvSpPr>
          <p:cNvPr id="6" name="Title 1"/>
          <p:cNvSpPr txBox="1">
            <a:spLocks/>
          </p:cNvSpPr>
          <p:nvPr/>
        </p:nvSpPr>
        <p:spPr>
          <a:xfrm>
            <a:off x="1050589" y="980728"/>
            <a:ext cx="3610744"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u="sng" dirty="0" smtClean="0">
                <a:solidFill>
                  <a:srgbClr val="1F497D"/>
                </a:solidFill>
              </a:rPr>
              <a:t>Upstream regulator</a:t>
            </a:r>
            <a:endParaRPr lang="en-GB" sz="1800" u="sng" dirty="0">
              <a:solidFill>
                <a:srgbClr val="1F497D"/>
              </a:solidFill>
            </a:endParaRPr>
          </a:p>
        </p:txBody>
      </p:sp>
      <p:sp>
        <p:nvSpPr>
          <p:cNvPr id="16" name="Title 1"/>
          <p:cNvSpPr txBox="1">
            <a:spLocks/>
          </p:cNvSpPr>
          <p:nvPr/>
        </p:nvSpPr>
        <p:spPr bwMode="auto">
          <a:xfrm>
            <a:off x="323528" y="274638"/>
            <a:ext cx="8568952" cy="11430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a:lnSpc>
                <a:spcPct val="90000"/>
              </a:lnSpc>
              <a:spcBef>
                <a:spcPct val="0"/>
              </a:spcBef>
              <a:buNone/>
              <a:defRPr sz="3200">
                <a:solidFill>
                  <a:srgbClr val="002060"/>
                </a:solidFill>
                <a:latin typeface="+mj-lt"/>
                <a:ea typeface="+mj-ea"/>
                <a:cs typeface="+mj-cs"/>
              </a:defRPr>
            </a:lvl1pPr>
          </a:lstStyle>
          <a:p>
            <a:r>
              <a:rPr lang="en-GB" dirty="0"/>
              <a:t>Role of </a:t>
            </a:r>
            <a:r>
              <a:rPr lang="en-GB" dirty="0" err="1"/>
              <a:t>Ppar</a:t>
            </a:r>
            <a:r>
              <a:rPr lang="en-GB" dirty="0" err="1">
                <a:latin typeface="Symbol" charset="2"/>
                <a:ea typeface="Symbol" charset="2"/>
                <a:cs typeface="Symbol" charset="2"/>
              </a:rPr>
              <a:t>g</a:t>
            </a:r>
            <a:r>
              <a:rPr lang="en-GB" dirty="0"/>
              <a:t> in fibre-dependent gene regulation</a:t>
            </a:r>
          </a:p>
          <a:p>
            <a:r>
              <a:rPr lang="en-GB" dirty="0"/>
              <a:t>Fibre-specific effects on </a:t>
            </a:r>
            <a:r>
              <a:rPr lang="en-GB" dirty="0" err="1"/>
              <a:t>Ppar</a:t>
            </a:r>
            <a:r>
              <a:rPr lang="en-GB" dirty="0" err="1">
                <a:latin typeface="Symbol" charset="2"/>
                <a:ea typeface="Symbol" charset="2"/>
                <a:cs typeface="Symbol" charset="2"/>
              </a:rPr>
              <a:t>g</a:t>
            </a:r>
            <a:r>
              <a:rPr lang="en-GB" dirty="0"/>
              <a:t> transcriptome</a:t>
            </a:r>
          </a:p>
        </p:txBody>
      </p:sp>
      <p:sp>
        <p:nvSpPr>
          <p:cNvPr id="3" name="Rechthoek 2"/>
          <p:cNvSpPr/>
          <p:nvPr/>
        </p:nvSpPr>
        <p:spPr>
          <a:xfrm>
            <a:off x="635783" y="1558311"/>
            <a:ext cx="326693" cy="16511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5" name="Rectangle 4"/>
          <p:cNvSpPr/>
          <p:nvPr/>
        </p:nvSpPr>
        <p:spPr>
          <a:xfrm>
            <a:off x="4114794" y="1664805"/>
            <a:ext cx="360040" cy="288032"/>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p:cNvPicPr>
            <a:picLocks noChangeAspect="1"/>
          </p:cNvPicPr>
          <p:nvPr/>
        </p:nvPicPr>
        <p:blipFill>
          <a:blip r:embed="rId6"/>
          <a:stretch>
            <a:fillRect/>
          </a:stretch>
        </p:blipFill>
        <p:spPr>
          <a:xfrm>
            <a:off x="6073428" y="1781723"/>
            <a:ext cx="1382294" cy="4734272"/>
          </a:xfrm>
          <a:prstGeom prst="rect">
            <a:avLst/>
          </a:prstGeom>
        </p:spPr>
      </p:pic>
      <p:sp>
        <p:nvSpPr>
          <p:cNvPr id="10" name="Rectangle 9"/>
          <p:cNvSpPr/>
          <p:nvPr/>
        </p:nvSpPr>
        <p:spPr>
          <a:xfrm>
            <a:off x="3243832" y="6431492"/>
            <a:ext cx="2768328" cy="276999"/>
          </a:xfrm>
          <a:prstGeom prst="rect">
            <a:avLst/>
          </a:prstGeom>
          <a:noFill/>
          <a:ln>
            <a:noFill/>
          </a:ln>
          <a:effectLst/>
          <a:scene3d>
            <a:camera prst="orthographicFront">
              <a:rot lat="0" lon="0" rev="0"/>
            </a:camera>
            <a:lightRig rig="balanced" dir="t">
              <a:rot lat="0" lon="0" rev="8700000"/>
            </a:lightRig>
          </a:scene3d>
          <a:sp3d/>
        </p:spPr>
        <p:style>
          <a:lnRef idx="1">
            <a:schemeClr val="accent3"/>
          </a:lnRef>
          <a:fillRef idx="2">
            <a:schemeClr val="accent3"/>
          </a:fillRef>
          <a:effectRef idx="1">
            <a:schemeClr val="accent3"/>
          </a:effectRef>
          <a:fontRef idx="minor">
            <a:schemeClr val="dk1"/>
          </a:fontRef>
        </p:style>
        <p:txBody>
          <a:bodyPr wrap="none">
            <a:spAutoFit/>
          </a:bodyPr>
          <a:lstStyle/>
          <a:p>
            <a:pPr algn="ctr" fontAlgn="base">
              <a:spcBef>
                <a:spcPct val="0"/>
              </a:spcBef>
              <a:spcAft>
                <a:spcPct val="0"/>
              </a:spcAft>
            </a:pPr>
            <a:r>
              <a:rPr lang="en-GB" sz="1200" dirty="0" err="1">
                <a:solidFill>
                  <a:srgbClr val="C00000"/>
                </a:solidFill>
              </a:rPr>
              <a:t>Mol</a:t>
            </a:r>
            <a:r>
              <a:rPr lang="en-GB" sz="1200" dirty="0">
                <a:solidFill>
                  <a:srgbClr val="C00000"/>
                </a:solidFill>
              </a:rPr>
              <a:t> </a:t>
            </a:r>
            <a:r>
              <a:rPr lang="en-GB" sz="1200" dirty="0" err="1">
                <a:solidFill>
                  <a:srgbClr val="C00000"/>
                </a:solidFill>
              </a:rPr>
              <a:t>Nutr</a:t>
            </a:r>
            <a:r>
              <a:rPr lang="en-GB" sz="1200" dirty="0">
                <a:solidFill>
                  <a:srgbClr val="C00000"/>
                </a:solidFill>
              </a:rPr>
              <a:t> Food Res. 2015, </a:t>
            </a:r>
            <a:r>
              <a:rPr lang="en-US" sz="1200" dirty="0">
                <a:solidFill>
                  <a:srgbClr val="C00000"/>
                </a:solidFill>
              </a:rPr>
              <a:t>59,1590–1602.</a:t>
            </a:r>
            <a:endParaRPr lang="en-GB" sz="1200" dirty="0">
              <a:solidFill>
                <a:srgbClr val="C00000"/>
              </a:solidFill>
            </a:endParaRPr>
          </a:p>
        </p:txBody>
      </p:sp>
    </p:spTree>
    <p:extLst>
      <p:ext uri="{BB962C8B-B14F-4D97-AF65-F5344CB8AC3E}">
        <p14:creationId xmlns:p14="http://schemas.microsoft.com/office/powerpoint/2010/main" val="159103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1520" y="365126"/>
            <a:ext cx="8568952" cy="1325563"/>
          </a:xfrm>
        </p:spPr>
        <p:txBody>
          <a:bodyPr>
            <a:noAutofit/>
          </a:bodyPr>
          <a:lstStyle/>
          <a:p>
            <a:r>
              <a:rPr lang="en-US" sz="3200" dirty="0" smtClean="0"/>
              <a:t>Interactions between the diet &amp; the gut microbiota dictate the production of short-chain fatty acids</a:t>
            </a:r>
            <a:endParaRPr lang="en-US" sz="3200" dirty="0"/>
          </a:p>
        </p:txBody>
      </p:sp>
      <p:pic>
        <p:nvPicPr>
          <p:cNvPr id="8" name="Content Placeholder 7"/>
          <p:cNvPicPr>
            <a:picLocks noGrp="1" noChangeAspect="1"/>
          </p:cNvPicPr>
          <p:nvPr>
            <p:ph idx="1"/>
          </p:nvPr>
        </p:nvPicPr>
        <p:blipFill>
          <a:blip r:embed="rId3"/>
          <a:stretch>
            <a:fillRect/>
          </a:stretch>
        </p:blipFill>
        <p:spPr>
          <a:xfrm>
            <a:off x="628650" y="2067884"/>
            <a:ext cx="7886700" cy="3866819"/>
          </a:xfrm>
        </p:spPr>
      </p:pic>
      <p:sp>
        <p:nvSpPr>
          <p:cNvPr id="11" name="Rectangle 10"/>
          <p:cNvSpPr/>
          <p:nvPr/>
        </p:nvSpPr>
        <p:spPr>
          <a:xfrm>
            <a:off x="2286000" y="6311899"/>
            <a:ext cx="4572000" cy="461665"/>
          </a:xfrm>
          <a:prstGeom prst="rect">
            <a:avLst/>
          </a:prstGeom>
        </p:spPr>
        <p:txBody>
          <a:bodyPr>
            <a:spAutoFit/>
          </a:bodyPr>
          <a:lstStyle/>
          <a:p>
            <a:pPr algn="ctr"/>
            <a:r>
              <a:rPr lang="en-US" sz="1200" dirty="0" err="1"/>
              <a:t>Sonnenburg</a:t>
            </a:r>
            <a:r>
              <a:rPr lang="en-US" sz="1200" dirty="0"/>
              <a:t> JL, </a:t>
            </a:r>
            <a:r>
              <a:rPr lang="en-US" sz="1200" dirty="0" err="1"/>
              <a:t>Bäckhed</a:t>
            </a:r>
            <a:r>
              <a:rPr lang="en-US" sz="1200" dirty="0"/>
              <a:t> F. Diet-microbiota interactions as moderators of human metabolism. Nature. 2016 Jul 6;535(7610):56-64.</a:t>
            </a:r>
          </a:p>
        </p:txBody>
      </p:sp>
    </p:spTree>
    <p:extLst>
      <p:ext uri="{BB962C8B-B14F-4D97-AF65-F5344CB8AC3E}">
        <p14:creationId xmlns:p14="http://schemas.microsoft.com/office/powerpoint/2010/main" val="14041340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p:nvPr>
        </p:nvSpPr>
        <p:spPr/>
        <p:txBody>
          <a:bodyPr/>
          <a:lstStyle>
            <a:lvl1pPr algn="l" rtl="0" eaLnBrk="0" fontAlgn="base" hangingPunct="0">
              <a:spcBef>
                <a:spcPct val="0"/>
              </a:spcBef>
              <a:spcAft>
                <a:spcPct val="0"/>
              </a:spcAft>
              <a:defRPr sz="3000" b="1">
                <a:solidFill>
                  <a:srgbClr val="820057"/>
                </a:solidFill>
                <a:latin typeface="+mj-lt"/>
                <a:ea typeface="ヒラギノ角ゴ Pro W3" charset="-128"/>
                <a:cs typeface="ヒラギノ角ゴ Pro W3" charset="-128"/>
              </a:defRPr>
            </a:lvl1pPr>
            <a:lvl2pPr algn="l" rtl="0" eaLnBrk="0" fontAlgn="base" hangingPunct="0">
              <a:spcBef>
                <a:spcPct val="0"/>
              </a:spcBef>
              <a:spcAft>
                <a:spcPct val="0"/>
              </a:spcAft>
              <a:defRPr sz="3000" b="1">
                <a:solidFill>
                  <a:srgbClr val="820057"/>
                </a:solidFill>
                <a:latin typeface="Arial" charset="0"/>
                <a:ea typeface="ヒラギノ角ゴ Pro W3" charset="-128"/>
                <a:cs typeface="ヒラギノ角ゴ Pro W3" charset="-128"/>
              </a:defRPr>
            </a:lvl2pPr>
            <a:lvl3pPr algn="l" rtl="0" eaLnBrk="0" fontAlgn="base" hangingPunct="0">
              <a:spcBef>
                <a:spcPct val="0"/>
              </a:spcBef>
              <a:spcAft>
                <a:spcPct val="0"/>
              </a:spcAft>
              <a:defRPr sz="3000" b="1">
                <a:solidFill>
                  <a:srgbClr val="820057"/>
                </a:solidFill>
                <a:latin typeface="Arial" charset="0"/>
                <a:ea typeface="ヒラギノ角ゴ Pro W3" charset="-128"/>
                <a:cs typeface="ヒラギノ角ゴ Pro W3" charset="-128"/>
              </a:defRPr>
            </a:lvl3pPr>
            <a:lvl4pPr algn="l" rtl="0" eaLnBrk="0" fontAlgn="base" hangingPunct="0">
              <a:spcBef>
                <a:spcPct val="0"/>
              </a:spcBef>
              <a:spcAft>
                <a:spcPct val="0"/>
              </a:spcAft>
              <a:defRPr sz="3000" b="1">
                <a:solidFill>
                  <a:srgbClr val="820057"/>
                </a:solidFill>
                <a:latin typeface="Arial" charset="0"/>
                <a:ea typeface="ヒラギノ角ゴ Pro W3" charset="-128"/>
                <a:cs typeface="ヒラギノ角ゴ Pro W3" charset="-128"/>
              </a:defRPr>
            </a:lvl4pPr>
            <a:lvl5pPr algn="l" rtl="0" eaLnBrk="0" fontAlgn="base" hangingPunct="0">
              <a:spcBef>
                <a:spcPct val="0"/>
              </a:spcBef>
              <a:spcAft>
                <a:spcPct val="0"/>
              </a:spcAft>
              <a:defRPr sz="3000" b="1">
                <a:solidFill>
                  <a:srgbClr val="820057"/>
                </a:solidFill>
                <a:latin typeface="Arial" charset="0"/>
                <a:ea typeface="ヒラギノ角ゴ Pro W3" charset="-128"/>
                <a:cs typeface="ヒラギノ角ゴ Pro W3" charset="-128"/>
              </a:defRPr>
            </a:lvl5pPr>
            <a:lvl6pPr marL="457200" algn="l" rtl="0" eaLnBrk="0" fontAlgn="base" hangingPunct="0">
              <a:spcBef>
                <a:spcPct val="0"/>
              </a:spcBef>
              <a:spcAft>
                <a:spcPct val="0"/>
              </a:spcAft>
              <a:defRPr sz="3000" b="1">
                <a:solidFill>
                  <a:srgbClr val="820057"/>
                </a:solidFill>
                <a:latin typeface="Arial" charset="0"/>
              </a:defRPr>
            </a:lvl6pPr>
            <a:lvl7pPr marL="914400" algn="l" rtl="0" eaLnBrk="0" fontAlgn="base" hangingPunct="0">
              <a:spcBef>
                <a:spcPct val="0"/>
              </a:spcBef>
              <a:spcAft>
                <a:spcPct val="0"/>
              </a:spcAft>
              <a:defRPr sz="3000" b="1">
                <a:solidFill>
                  <a:srgbClr val="820057"/>
                </a:solidFill>
                <a:latin typeface="Arial" charset="0"/>
              </a:defRPr>
            </a:lvl7pPr>
            <a:lvl8pPr marL="1371600" algn="l" rtl="0" eaLnBrk="0" fontAlgn="base" hangingPunct="0">
              <a:spcBef>
                <a:spcPct val="0"/>
              </a:spcBef>
              <a:spcAft>
                <a:spcPct val="0"/>
              </a:spcAft>
              <a:defRPr sz="3000" b="1">
                <a:solidFill>
                  <a:srgbClr val="820057"/>
                </a:solidFill>
                <a:latin typeface="Arial" charset="0"/>
              </a:defRPr>
            </a:lvl8pPr>
            <a:lvl9pPr marL="1828800" algn="l" rtl="0" eaLnBrk="0" fontAlgn="base" hangingPunct="0">
              <a:spcBef>
                <a:spcPct val="0"/>
              </a:spcBef>
              <a:spcAft>
                <a:spcPct val="0"/>
              </a:spcAft>
              <a:defRPr sz="3000" b="1">
                <a:solidFill>
                  <a:srgbClr val="820057"/>
                </a:solidFill>
                <a:latin typeface="Arial" charset="0"/>
              </a:defRPr>
            </a:lvl9pPr>
          </a:lstStyle>
          <a:p>
            <a:pPr algn="ctr"/>
            <a:r>
              <a:rPr lang="en-GB" b="0" dirty="0" smtClean="0">
                <a:solidFill>
                  <a:srgbClr val="0000FF"/>
                </a:solidFill>
              </a:rPr>
              <a:t>Role of dietary fibres in the colon</a:t>
            </a:r>
            <a:endParaRPr lang="en-GB" b="0" dirty="0">
              <a:solidFill>
                <a:srgbClr val="0000FF"/>
              </a:solidFill>
            </a:endParaRPr>
          </a:p>
        </p:txBody>
      </p:sp>
      <p:sp>
        <p:nvSpPr>
          <p:cNvPr id="3" name="Content Placeholder 2"/>
          <p:cNvSpPr>
            <a:spLocks noGrp="1"/>
          </p:cNvSpPr>
          <p:nvPr>
            <p:ph idx="1"/>
          </p:nvPr>
        </p:nvSpPr>
        <p:spPr>
          <a:xfrm>
            <a:off x="457200" y="1600200"/>
            <a:ext cx="8147248" cy="4525963"/>
          </a:xfrm>
        </p:spPr>
        <p:txBody>
          <a:bodyPr/>
          <a:lstStyle/>
          <a:p>
            <a:r>
              <a:rPr lang="en-GB" sz="1400" dirty="0" smtClean="0"/>
              <a:t>Differential regulation of genes involved in </a:t>
            </a:r>
            <a:r>
              <a:rPr lang="en-GB" sz="1400" kern="1200" dirty="0"/>
              <a:t>metabolic, energy-generating and oxidative </a:t>
            </a:r>
            <a:r>
              <a:rPr lang="en-GB" sz="1400" kern="1200" dirty="0" smtClean="0"/>
              <a:t>processes</a:t>
            </a:r>
            <a:r>
              <a:rPr lang="en-GB" sz="1400" kern="1200" dirty="0"/>
              <a:t> </a:t>
            </a:r>
            <a:r>
              <a:rPr lang="en-GB" sz="1400" kern="1200" dirty="0" smtClean="0"/>
              <a:t>&amp; those involved </a:t>
            </a:r>
            <a:r>
              <a:rPr lang="en-GB" sz="1400" kern="1200" dirty="0"/>
              <a:t>in adhesion dynamics and </a:t>
            </a:r>
            <a:r>
              <a:rPr lang="en-GB" sz="1400" kern="1200" dirty="0" smtClean="0"/>
              <a:t>signalling </a:t>
            </a:r>
            <a:r>
              <a:rPr lang="en-GB" sz="1400" dirty="0" smtClean="0"/>
              <a:t>by dietary fibres (MNFR 2015). </a:t>
            </a:r>
          </a:p>
          <a:p>
            <a:r>
              <a:rPr lang="en-GB" sz="1400" dirty="0"/>
              <a:t>Strongly linked to Clostridium cluster </a:t>
            </a:r>
            <a:r>
              <a:rPr lang="en-GB" sz="1400" dirty="0" err="1"/>
              <a:t>XIVa</a:t>
            </a:r>
            <a:r>
              <a:rPr lang="en-GB" sz="1400" dirty="0"/>
              <a:t> </a:t>
            </a:r>
            <a:r>
              <a:rPr lang="en-GB" sz="1400" dirty="0" smtClean="0"/>
              <a:t>bacteria (butyrate producers) &amp; </a:t>
            </a:r>
            <a:r>
              <a:rPr lang="en-GB" sz="1400" dirty="0"/>
              <a:t>l</a:t>
            </a:r>
            <a:r>
              <a:rPr lang="en-GB" sz="1400" dirty="0" smtClean="0"/>
              <a:t>ikely governed by the transcription factor </a:t>
            </a:r>
            <a:r>
              <a:rPr lang="en-GB" sz="1400" dirty="0" err="1" smtClean="0"/>
              <a:t>PPAR</a:t>
            </a:r>
            <a:r>
              <a:rPr lang="en-GB" sz="1400" dirty="0" err="1" smtClean="0">
                <a:latin typeface="Symbol" charset="2"/>
                <a:cs typeface="Symbol" charset="2"/>
              </a:rPr>
              <a:t>g</a:t>
            </a:r>
            <a:r>
              <a:rPr lang="en-GB" sz="1400" dirty="0" smtClean="0"/>
              <a:t> (MCB 2013; &amp; data with organoids from gut-specific </a:t>
            </a:r>
            <a:r>
              <a:rPr lang="en-GB" sz="1400" i="1" dirty="0" err="1" smtClean="0"/>
              <a:t>Ppar</a:t>
            </a:r>
            <a:r>
              <a:rPr lang="en-GB" sz="1400" i="1" dirty="0" err="1" smtClean="0">
                <a:latin typeface="Symbol" charset="2"/>
                <a:ea typeface="Symbol" charset="2"/>
                <a:cs typeface="Symbol" charset="2"/>
              </a:rPr>
              <a:t>g</a:t>
            </a:r>
            <a:r>
              <a:rPr lang="en-GB" sz="1400" dirty="0" err="1" smtClean="0"/>
              <a:t>-k.o</a:t>
            </a:r>
            <a:r>
              <a:rPr lang="en-GB" sz="1400" dirty="0" smtClean="0"/>
              <a:t>. </a:t>
            </a:r>
            <a:r>
              <a:rPr lang="en-GB" sz="1400" dirty="0"/>
              <a:t>m</a:t>
            </a:r>
            <a:r>
              <a:rPr lang="en-GB" sz="1400" dirty="0" smtClean="0"/>
              <a:t>ice).</a:t>
            </a:r>
          </a:p>
          <a:p>
            <a:r>
              <a:rPr lang="en-GB" sz="1400" dirty="0" smtClean="0"/>
              <a:t>Because of different fermentation behaviour fibres will have a diverse location-specific impact on the microbiome and the host immune-metabolic responses. </a:t>
            </a:r>
          </a:p>
          <a:p>
            <a:r>
              <a:rPr lang="en-GB" sz="1800" dirty="0">
                <a:solidFill>
                  <a:srgbClr val="FF0000"/>
                </a:solidFill>
              </a:rPr>
              <a:t>N</a:t>
            </a:r>
            <a:r>
              <a:rPr lang="en-GB" sz="1800" dirty="0" smtClean="0">
                <a:solidFill>
                  <a:srgbClr val="FF0000"/>
                </a:solidFill>
              </a:rPr>
              <a:t>ot ‘one fibre fits all’: Diverse food patterns (rich in plant foods) are recommended to keep our guts ‘flexible and healthy’!</a:t>
            </a:r>
          </a:p>
          <a:p>
            <a:endParaRPr lang="en-GB" sz="1400" dirty="0">
              <a:solidFill>
                <a:srgbClr val="FF0000"/>
              </a:solidFill>
            </a:endParaRPr>
          </a:p>
        </p:txBody>
      </p:sp>
      <p:pic>
        <p:nvPicPr>
          <p:cNvPr id="6146" name="Picture 2" descr="Loss of divers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 y="3993255"/>
            <a:ext cx="5927064" cy="22931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1487" y="3961488"/>
            <a:ext cx="2347087" cy="23470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4539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most powerful trigger </a:t>
            </a:r>
            <a:br>
              <a:rPr lang="en-GB" dirty="0" smtClean="0"/>
            </a:br>
            <a:r>
              <a:rPr lang="en-GB" dirty="0" smtClean="0"/>
              <a:t>next to exercise is ‘eating less’</a:t>
            </a:r>
            <a:endParaRPr lang="en-GB" dirty="0"/>
          </a:p>
        </p:txBody>
      </p:sp>
      <p:sp>
        <p:nvSpPr>
          <p:cNvPr id="5" name="Text Placeholder 4"/>
          <p:cNvSpPr>
            <a:spLocks noGrp="1"/>
          </p:cNvSpPr>
          <p:nvPr>
            <p:ph type="body" idx="1"/>
          </p:nvPr>
        </p:nvSpPr>
        <p:spPr/>
        <p:txBody>
          <a:bodyPr/>
          <a:lstStyle/>
          <a:p>
            <a:r>
              <a:rPr lang="en-GB" b="0" dirty="0" smtClean="0"/>
              <a:t>Weight Gain</a:t>
            </a:r>
            <a:endParaRPr lang="en-GB" b="0" dirty="0"/>
          </a:p>
        </p:txBody>
      </p:sp>
      <p:pic>
        <p:nvPicPr>
          <p:cNvPr id="10" name="Picture 4"/>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590288"/>
            <a:ext cx="4040188" cy="304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Placeholder 5"/>
          <p:cNvSpPr>
            <a:spLocks noGrp="1"/>
          </p:cNvSpPr>
          <p:nvPr>
            <p:ph type="body" sz="quarter" idx="3"/>
          </p:nvPr>
        </p:nvSpPr>
        <p:spPr/>
        <p:txBody>
          <a:bodyPr/>
          <a:lstStyle/>
          <a:p>
            <a:r>
              <a:rPr lang="en-GB" b="0" dirty="0" smtClean="0"/>
              <a:t>Survival</a:t>
            </a:r>
            <a:endParaRPr lang="en-GB" b="0" dirty="0"/>
          </a:p>
        </p:txBody>
      </p:sp>
      <p:pic>
        <p:nvPicPr>
          <p:cNvPr id="8" name="Picture 6"/>
          <p:cNvPicPr>
            <a:picLocks noGrp="1" noChangeAspect="1" noChangeArrowheads="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4762164" y="2174875"/>
            <a:ext cx="3924636" cy="37972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68555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p:txBody>
          <a:bodyPr>
            <a:noAutofit/>
          </a:bodyPr>
          <a:lstStyle/>
          <a:p>
            <a:r>
              <a:rPr lang="en-US" sz="3200" dirty="0" smtClean="0"/>
              <a:t>Diets and aging strongly impact </a:t>
            </a:r>
            <a:br>
              <a:rPr lang="en-US" sz="3200" dirty="0" smtClean="0"/>
            </a:br>
            <a:r>
              <a:rPr lang="en-US" sz="3200" dirty="0" smtClean="0"/>
              <a:t>the intestine &amp; its microbiota (here colon)</a:t>
            </a:r>
            <a:endParaRPr lang="en-US" sz="3200" dirty="0"/>
          </a:p>
        </p:txBody>
      </p:sp>
      <p:pic>
        <p:nvPicPr>
          <p:cNvPr id="8" name="Content Placeholder 7"/>
          <p:cNvPicPr>
            <a:picLocks noGrp="1" noChangeAspect="1"/>
          </p:cNvPicPr>
          <p:nvPr>
            <p:ph sz="half" idx="1"/>
          </p:nvPr>
        </p:nvPicPr>
        <p:blipFill rotWithShape="1">
          <a:blip r:embed="rId2"/>
          <a:srcRect l="6773" r="18323" b="68527"/>
          <a:stretch/>
        </p:blipFill>
        <p:spPr>
          <a:xfrm>
            <a:off x="1331640" y="1412776"/>
            <a:ext cx="6831256" cy="4320480"/>
          </a:xfrm>
          <a:prstGeom prst="rect">
            <a:avLst/>
          </a:prstGeom>
        </p:spPr>
      </p:pic>
    </p:spTree>
    <p:extLst>
      <p:ext uri="{BB962C8B-B14F-4D97-AF65-F5344CB8AC3E}">
        <p14:creationId xmlns:p14="http://schemas.microsoft.com/office/powerpoint/2010/main" val="3642746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512" y="1363018"/>
            <a:ext cx="5974432" cy="5162326"/>
            <a:chOff x="1211521" y="412602"/>
            <a:chExt cx="6294474" cy="4781698"/>
          </a:xfrm>
        </p:grpSpPr>
        <p:pic>
          <p:nvPicPr>
            <p:cNvPr id="2" name="Picture 1"/>
            <p:cNvPicPr>
              <a:picLocks noChangeAspect="1"/>
            </p:cNvPicPr>
            <p:nvPr/>
          </p:nvPicPr>
          <p:blipFill rotWithShape="1">
            <a:blip r:embed="rId3"/>
            <a:srcRect l="41912" t="73819" r="26874" b="21936"/>
            <a:stretch/>
          </p:blipFill>
          <p:spPr>
            <a:xfrm>
              <a:off x="3272907" y="4749800"/>
              <a:ext cx="2171701" cy="444500"/>
            </a:xfrm>
            <a:prstGeom prst="rect">
              <a:avLst/>
            </a:prstGeom>
          </p:spPr>
        </p:pic>
        <p:pic>
          <p:nvPicPr>
            <p:cNvPr id="3" name="Picture 2"/>
            <p:cNvPicPr>
              <a:picLocks noChangeAspect="1"/>
            </p:cNvPicPr>
            <p:nvPr/>
          </p:nvPicPr>
          <p:blipFill rotWithShape="1">
            <a:blip r:embed="rId3"/>
            <a:srcRect t="32403" r="9528" b="26181"/>
            <a:stretch/>
          </p:blipFill>
          <p:spPr>
            <a:xfrm>
              <a:off x="1211521" y="412602"/>
              <a:ext cx="6294474" cy="4337198"/>
            </a:xfrm>
            <a:prstGeom prst="rect">
              <a:avLst/>
            </a:prstGeom>
          </p:spPr>
        </p:pic>
      </p:grpSp>
      <p:sp>
        <p:nvSpPr>
          <p:cNvPr id="5" name="Title 4"/>
          <p:cNvSpPr>
            <a:spLocks noGrp="1"/>
          </p:cNvSpPr>
          <p:nvPr>
            <p:ph type="title"/>
          </p:nvPr>
        </p:nvSpPr>
        <p:spPr>
          <a:xfrm>
            <a:off x="572152" y="105928"/>
            <a:ext cx="8047806" cy="1325563"/>
          </a:xfrm>
        </p:spPr>
        <p:txBody>
          <a:bodyPr>
            <a:normAutofit/>
          </a:bodyPr>
          <a:lstStyle/>
          <a:p>
            <a:r>
              <a:rPr lang="en-US" sz="3200" dirty="0" smtClean="0"/>
              <a:t>Aging and different energy intake have a </a:t>
            </a:r>
            <a:r>
              <a:rPr lang="en-US" sz="3200" dirty="0"/>
              <a:t>strong impact on </a:t>
            </a:r>
            <a:r>
              <a:rPr lang="en-US" sz="3200" dirty="0" smtClean="0"/>
              <a:t>colonic microbiota</a:t>
            </a:r>
            <a:endParaRPr lang="en-US" sz="3200" dirty="0"/>
          </a:p>
        </p:txBody>
      </p:sp>
      <p:pic>
        <p:nvPicPr>
          <p:cNvPr id="6" name="Content Placeholder 8"/>
          <p:cNvPicPr>
            <a:picLocks noChangeAspect="1"/>
          </p:cNvPicPr>
          <p:nvPr/>
        </p:nvPicPr>
        <p:blipFill rotWithShape="1">
          <a:blip r:embed="rId3"/>
          <a:srcRect t="78295" r="35902"/>
          <a:stretch/>
        </p:blipFill>
        <p:spPr>
          <a:xfrm>
            <a:off x="5528090" y="3573016"/>
            <a:ext cx="3615910" cy="1843025"/>
          </a:xfrm>
          <a:prstGeom prst="rect">
            <a:avLst/>
          </a:prstGeom>
        </p:spPr>
      </p:pic>
    </p:spTree>
    <p:extLst>
      <p:ext uri="{BB962C8B-B14F-4D97-AF65-F5344CB8AC3E}">
        <p14:creationId xmlns:p14="http://schemas.microsoft.com/office/powerpoint/2010/main" val="20351275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6396"/>
            <a:ext cx="9144000" cy="819150"/>
          </a:xfrm>
        </p:spPr>
        <p:txBody>
          <a:bodyPr/>
          <a:lstStyle/>
          <a:p>
            <a:r>
              <a:rPr lang="en-GB" sz="2000" b="0" dirty="0" smtClean="0"/>
              <a:t>We have </a:t>
            </a:r>
            <a:r>
              <a:rPr lang="en-GB" sz="2000" b="0" dirty="0" smtClean="0"/>
              <a:t>to understand better the molecular mechanisms of how gradients </a:t>
            </a:r>
            <a:r>
              <a:rPr lang="en-GB" sz="2000" b="0" dirty="0" smtClean="0"/>
              <a:t>are sensed and how they regulate </a:t>
            </a:r>
            <a:r>
              <a:rPr lang="en-GB" sz="2000" b="0" dirty="0" smtClean="0"/>
              <a:t>immune-metabolic capacity of the gut-liver axis</a:t>
            </a:r>
            <a:endParaRPr lang="en-GB" sz="2000" b="0"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1287244"/>
            <a:ext cx="4863497" cy="246008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 name="Picture 39"/>
          <p:cNvPicPr>
            <a:picLocks noChangeAspect="1" noChangeArrowheads="1"/>
          </p:cNvPicPr>
          <p:nvPr/>
        </p:nvPicPr>
        <p:blipFill>
          <a:blip r:embed="rId4"/>
          <a:srcRect/>
          <a:stretch>
            <a:fillRect/>
          </a:stretch>
        </p:blipFill>
        <p:spPr bwMode="auto">
          <a:xfrm>
            <a:off x="620126" y="1417638"/>
            <a:ext cx="1498600" cy="984250"/>
          </a:xfrm>
          <a:prstGeom prst="rect">
            <a:avLst/>
          </a:prstGeom>
          <a:noFill/>
          <a:ln w="9525" cap="flat">
            <a:noFill/>
            <a:round/>
            <a:headEnd/>
            <a:tailEnd/>
          </a:ln>
          <a:effectLst>
            <a:outerShdw blurRad="50800" dist="50800" dir="8100000" algn="ctr" rotWithShape="0">
              <a:srgbClr val="7D7D7D">
                <a:alpha val="64999"/>
              </a:srgbClr>
            </a:outerShdw>
          </a:effectLst>
        </p:spPr>
      </p:pic>
      <p:pic>
        <p:nvPicPr>
          <p:cNvPr id="10" name="Afbeelding 1" descr="524322_385829601460912_156711137706094_1121473_1783798872_n.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2214" y="1988840"/>
            <a:ext cx="1922095" cy="1002343"/>
          </a:xfrm>
          <a:prstGeom prst="rect">
            <a:avLst/>
          </a:prstGeom>
          <a:ln>
            <a:noFill/>
          </a:ln>
          <a:effectLst>
            <a:outerShdw blurRad="292100" dist="139700" dir="2700000" algn="tl" rotWithShape="0">
              <a:srgbClr val="333333">
                <a:alpha val="65000"/>
              </a:srgbClr>
            </a:outerShdw>
          </a:effectLst>
        </p:spPr>
      </p:pic>
      <p:pic>
        <p:nvPicPr>
          <p:cNvPr id="11" name="Picture 2" descr="http://www.med-health.net/images/10404920/image00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0986" y="2696213"/>
            <a:ext cx="1487564" cy="839079"/>
          </a:xfrm>
          <a:prstGeom prst="rect">
            <a:avLst/>
          </a:prstGeom>
          <a:noFill/>
          <a:ln w="9525" cap="flat">
            <a:noFill/>
            <a:round/>
            <a:headEnd/>
            <a:tailEnd/>
          </a:ln>
          <a:effectLst>
            <a:outerShdw blurRad="50800" dist="50800" dir="8100000" algn="ctr" rotWithShape="0">
              <a:srgbClr val="7D7D7D">
                <a:alpha val="64999"/>
              </a:srgbClr>
            </a:outerShdw>
          </a:effectLst>
          <a:extLst>
            <a:ext uri="{909E8E84-426E-40dd-AFC4-6F175D3DCCD1}">
              <a14:hiddenFill xmlns:a14="http://schemas.microsoft.com/office/drawing/2010/main" xmlns="">
                <a:solidFill>
                  <a:srgbClr val="FFFFFF"/>
                </a:solidFill>
              </a14:hiddenFill>
            </a:ext>
          </a:extLst>
        </p:spPr>
      </p:pic>
      <p:sp>
        <p:nvSpPr>
          <p:cNvPr id="8" name="Right Triangle 7"/>
          <p:cNvSpPr/>
          <p:nvPr/>
        </p:nvSpPr>
        <p:spPr>
          <a:xfrm>
            <a:off x="2624827" y="3888520"/>
            <a:ext cx="4104456" cy="504056"/>
          </a:xfrm>
          <a:prstGeom prst="rtTriangle">
            <a:avLst/>
          </a:prstGeom>
          <a:solidFill>
            <a:srgbClr val="FFCC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6" name="Right Triangle 15"/>
          <p:cNvSpPr/>
          <p:nvPr/>
        </p:nvSpPr>
        <p:spPr>
          <a:xfrm>
            <a:off x="2631493" y="4521682"/>
            <a:ext cx="4104456" cy="504056"/>
          </a:xfrm>
          <a:prstGeom prst="rtTriangle">
            <a:avLst/>
          </a:prstGeom>
          <a:solidFill>
            <a:srgbClr val="FFCC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7" name="Right Triangle 16"/>
          <p:cNvSpPr/>
          <p:nvPr/>
        </p:nvSpPr>
        <p:spPr>
          <a:xfrm>
            <a:off x="2624827" y="5156509"/>
            <a:ext cx="4104456" cy="504056"/>
          </a:xfrm>
          <a:prstGeom prst="rtTriangle">
            <a:avLst/>
          </a:prstGeom>
          <a:solidFill>
            <a:srgbClr val="FFCC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8" name="Right Triangle 17"/>
          <p:cNvSpPr/>
          <p:nvPr/>
        </p:nvSpPr>
        <p:spPr>
          <a:xfrm flipH="1" flipV="1">
            <a:off x="2569462" y="3850013"/>
            <a:ext cx="4104456" cy="504056"/>
          </a:xfrm>
          <a:prstGeom prst="rtTriangle">
            <a:avLst/>
          </a:prstGeom>
          <a:solidFill>
            <a:srgbClr val="CC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0" name="Right Triangle 19"/>
          <p:cNvSpPr/>
          <p:nvPr/>
        </p:nvSpPr>
        <p:spPr>
          <a:xfrm flipH="1" flipV="1">
            <a:off x="2569462" y="4477911"/>
            <a:ext cx="4104456" cy="504056"/>
          </a:xfrm>
          <a:prstGeom prst="rtTriangle">
            <a:avLst/>
          </a:prstGeom>
          <a:solidFill>
            <a:srgbClr val="CC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1" name="Right Triangle 20"/>
          <p:cNvSpPr/>
          <p:nvPr/>
        </p:nvSpPr>
        <p:spPr>
          <a:xfrm flipH="1" flipV="1">
            <a:off x="2569462" y="5112738"/>
            <a:ext cx="4104456" cy="504056"/>
          </a:xfrm>
          <a:prstGeom prst="rtTriangle">
            <a:avLst/>
          </a:prstGeom>
          <a:solidFill>
            <a:srgbClr val="CC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5" name="TextBox 14"/>
          <p:cNvSpPr txBox="1"/>
          <p:nvPr/>
        </p:nvSpPr>
        <p:spPr>
          <a:xfrm>
            <a:off x="2631493" y="3968378"/>
            <a:ext cx="901209" cy="307777"/>
          </a:xfrm>
          <a:prstGeom prst="rect">
            <a:avLst/>
          </a:prstGeom>
          <a:noFill/>
        </p:spPr>
        <p:txBody>
          <a:bodyPr wrap="none" rtlCol="0">
            <a:spAutoFit/>
          </a:bodyPr>
          <a:lstStyle/>
          <a:p>
            <a:r>
              <a:rPr lang="en-GB" sz="1400" dirty="0" smtClean="0">
                <a:solidFill>
                  <a:srgbClr val="000000"/>
                </a:solidFill>
              </a:rPr>
              <a:t>Nutrients</a:t>
            </a:r>
            <a:endParaRPr lang="en-GB" sz="1400" dirty="0">
              <a:solidFill>
                <a:srgbClr val="000000"/>
              </a:solidFill>
            </a:endParaRPr>
          </a:p>
        </p:txBody>
      </p:sp>
      <p:sp>
        <p:nvSpPr>
          <p:cNvPr id="23" name="TextBox 22"/>
          <p:cNvSpPr txBox="1"/>
          <p:nvPr/>
        </p:nvSpPr>
        <p:spPr>
          <a:xfrm>
            <a:off x="2624827" y="4608907"/>
            <a:ext cx="1002197" cy="307777"/>
          </a:xfrm>
          <a:prstGeom prst="rect">
            <a:avLst/>
          </a:prstGeom>
          <a:noFill/>
        </p:spPr>
        <p:txBody>
          <a:bodyPr wrap="none" rtlCol="0">
            <a:spAutoFit/>
          </a:bodyPr>
          <a:lstStyle/>
          <a:p>
            <a:r>
              <a:rPr lang="en-GB" sz="1400" dirty="0" smtClean="0">
                <a:solidFill>
                  <a:srgbClr val="000000"/>
                </a:solidFill>
              </a:rPr>
              <a:t>Bioactives</a:t>
            </a:r>
            <a:endParaRPr lang="en-GB" sz="1400" dirty="0">
              <a:solidFill>
                <a:srgbClr val="000000"/>
              </a:solidFill>
            </a:endParaRPr>
          </a:p>
        </p:txBody>
      </p:sp>
      <p:sp>
        <p:nvSpPr>
          <p:cNvPr id="24" name="TextBox 23"/>
          <p:cNvSpPr txBox="1"/>
          <p:nvPr/>
        </p:nvSpPr>
        <p:spPr>
          <a:xfrm>
            <a:off x="2624827" y="5238175"/>
            <a:ext cx="1099981" cy="307777"/>
          </a:xfrm>
          <a:prstGeom prst="rect">
            <a:avLst/>
          </a:prstGeom>
          <a:noFill/>
        </p:spPr>
        <p:txBody>
          <a:bodyPr wrap="none" rtlCol="0">
            <a:spAutoFit/>
          </a:bodyPr>
          <a:lstStyle/>
          <a:p>
            <a:r>
              <a:rPr lang="en-GB" sz="1400" dirty="0" smtClean="0">
                <a:solidFill>
                  <a:srgbClr val="000000"/>
                </a:solidFill>
              </a:rPr>
              <a:t>Metabolism</a:t>
            </a:r>
            <a:endParaRPr lang="en-GB" sz="1400" dirty="0">
              <a:solidFill>
                <a:srgbClr val="000000"/>
              </a:solidFill>
            </a:endParaRPr>
          </a:p>
        </p:txBody>
      </p:sp>
      <p:sp>
        <p:nvSpPr>
          <p:cNvPr id="25" name="TextBox 24"/>
          <p:cNvSpPr txBox="1"/>
          <p:nvPr/>
        </p:nvSpPr>
        <p:spPr>
          <a:xfrm>
            <a:off x="5956156" y="3968378"/>
            <a:ext cx="743858" cy="307777"/>
          </a:xfrm>
          <a:prstGeom prst="rect">
            <a:avLst/>
          </a:prstGeom>
          <a:noFill/>
        </p:spPr>
        <p:txBody>
          <a:bodyPr wrap="none" rtlCol="0">
            <a:spAutoFit/>
          </a:bodyPr>
          <a:lstStyle/>
          <a:p>
            <a:pPr algn="r"/>
            <a:r>
              <a:rPr lang="en-GB" sz="1400" dirty="0" smtClean="0">
                <a:solidFill>
                  <a:srgbClr val="FF0000"/>
                </a:solidFill>
              </a:rPr>
              <a:t>SCFAs</a:t>
            </a:r>
            <a:endParaRPr lang="en-GB" sz="1400" dirty="0">
              <a:solidFill>
                <a:srgbClr val="FF0000"/>
              </a:solidFill>
            </a:endParaRPr>
          </a:p>
        </p:txBody>
      </p:sp>
      <p:sp>
        <p:nvSpPr>
          <p:cNvPr id="26" name="TextBox 25"/>
          <p:cNvSpPr txBox="1"/>
          <p:nvPr/>
        </p:nvSpPr>
        <p:spPr>
          <a:xfrm>
            <a:off x="5689801" y="4608907"/>
            <a:ext cx="1010213" cy="307777"/>
          </a:xfrm>
          <a:prstGeom prst="rect">
            <a:avLst/>
          </a:prstGeom>
          <a:noFill/>
        </p:spPr>
        <p:txBody>
          <a:bodyPr wrap="none" rtlCol="0">
            <a:spAutoFit/>
          </a:bodyPr>
          <a:lstStyle/>
          <a:p>
            <a:pPr algn="r"/>
            <a:r>
              <a:rPr lang="en-GB" sz="1400" dirty="0" smtClean="0">
                <a:solidFill>
                  <a:srgbClr val="FF0000"/>
                </a:solidFill>
              </a:rPr>
              <a:t>Microbiota</a:t>
            </a:r>
            <a:endParaRPr lang="en-GB" sz="1400" dirty="0">
              <a:solidFill>
                <a:srgbClr val="FF0000"/>
              </a:solidFill>
            </a:endParaRPr>
          </a:p>
        </p:txBody>
      </p:sp>
      <p:sp>
        <p:nvSpPr>
          <p:cNvPr id="27" name="TextBox 26"/>
          <p:cNvSpPr txBox="1"/>
          <p:nvPr/>
        </p:nvSpPr>
        <p:spPr>
          <a:xfrm>
            <a:off x="5789187" y="5253564"/>
            <a:ext cx="910827" cy="307777"/>
          </a:xfrm>
          <a:prstGeom prst="rect">
            <a:avLst/>
          </a:prstGeom>
          <a:noFill/>
        </p:spPr>
        <p:txBody>
          <a:bodyPr wrap="none" rtlCol="0">
            <a:spAutoFit/>
          </a:bodyPr>
          <a:lstStyle/>
          <a:p>
            <a:pPr algn="r"/>
            <a:r>
              <a:rPr lang="en-GB" sz="1400" dirty="0" smtClean="0">
                <a:solidFill>
                  <a:srgbClr val="FF0000"/>
                </a:solidFill>
              </a:rPr>
              <a:t>Immunity</a:t>
            </a:r>
            <a:endParaRPr lang="en-GB" sz="1400" dirty="0">
              <a:solidFill>
                <a:srgbClr val="FF0000"/>
              </a:solidFill>
            </a:endParaRPr>
          </a:p>
        </p:txBody>
      </p:sp>
      <p:pic>
        <p:nvPicPr>
          <p:cNvPr id="19"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6915" y="3883096"/>
            <a:ext cx="2155181" cy="25303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6" name="Right Triangle 35"/>
          <p:cNvSpPr/>
          <p:nvPr/>
        </p:nvSpPr>
        <p:spPr>
          <a:xfrm>
            <a:off x="2624828" y="5740708"/>
            <a:ext cx="4104456" cy="504056"/>
          </a:xfrm>
          <a:prstGeom prst="rtTriangle">
            <a:avLst/>
          </a:prstGeom>
          <a:solidFill>
            <a:srgbClr val="FFCC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7" name="Right Triangle 36"/>
          <p:cNvSpPr/>
          <p:nvPr/>
        </p:nvSpPr>
        <p:spPr>
          <a:xfrm flipH="1" flipV="1">
            <a:off x="2569463" y="5696937"/>
            <a:ext cx="4104456" cy="504056"/>
          </a:xfrm>
          <a:prstGeom prst="rtTriangle">
            <a:avLst/>
          </a:prstGeom>
          <a:solidFill>
            <a:srgbClr val="CC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8" name="TextBox 37"/>
          <p:cNvSpPr txBox="1"/>
          <p:nvPr/>
        </p:nvSpPr>
        <p:spPr>
          <a:xfrm>
            <a:off x="2624828" y="5822374"/>
            <a:ext cx="952505" cy="307777"/>
          </a:xfrm>
          <a:prstGeom prst="rect">
            <a:avLst/>
          </a:prstGeom>
          <a:noFill/>
        </p:spPr>
        <p:txBody>
          <a:bodyPr wrap="none" rtlCol="0">
            <a:spAutoFit/>
          </a:bodyPr>
          <a:lstStyle/>
          <a:p>
            <a:r>
              <a:rPr lang="en-GB" sz="1400" dirty="0" smtClean="0">
                <a:solidFill>
                  <a:srgbClr val="000000"/>
                </a:solidFill>
              </a:rPr>
              <a:t>Bile acids</a:t>
            </a:r>
            <a:endParaRPr lang="en-GB" sz="1400" dirty="0">
              <a:solidFill>
                <a:srgbClr val="000000"/>
              </a:solidFill>
            </a:endParaRPr>
          </a:p>
        </p:txBody>
      </p:sp>
      <p:sp>
        <p:nvSpPr>
          <p:cNvPr id="40" name="TextBox 39"/>
          <p:cNvSpPr txBox="1"/>
          <p:nvPr/>
        </p:nvSpPr>
        <p:spPr>
          <a:xfrm>
            <a:off x="4833797" y="5774849"/>
            <a:ext cx="1866217" cy="307777"/>
          </a:xfrm>
          <a:prstGeom prst="rect">
            <a:avLst/>
          </a:prstGeom>
          <a:noFill/>
        </p:spPr>
        <p:txBody>
          <a:bodyPr wrap="none" rtlCol="0">
            <a:spAutoFit/>
          </a:bodyPr>
          <a:lstStyle/>
          <a:p>
            <a:pPr algn="r"/>
            <a:r>
              <a:rPr lang="en-GB" sz="1400" dirty="0" smtClean="0">
                <a:solidFill>
                  <a:srgbClr val="FF0000"/>
                </a:solidFill>
              </a:rPr>
              <a:t>Microbial Metabolism</a:t>
            </a:r>
            <a:endParaRPr lang="en-GB" sz="1400" dirty="0">
              <a:solidFill>
                <a:srgbClr val="FF0000"/>
              </a:solidFill>
            </a:endParaRPr>
          </a:p>
        </p:txBody>
      </p:sp>
      <p:pic>
        <p:nvPicPr>
          <p:cNvPr id="28" name="Picture 27"/>
          <p:cNvPicPr/>
          <p:nvPr/>
        </p:nvPicPr>
        <p:blipFill>
          <a:blip r:embed="rId8" cstate="print">
            <a:extLst>
              <a:ext uri="{28A0092B-C50C-407E-A947-70E740481C1C}">
                <a14:useLocalDpi xmlns:a14="http://schemas.microsoft.com/office/drawing/2010/main" val="0"/>
              </a:ext>
            </a:extLst>
          </a:blip>
          <a:stretch>
            <a:fillRect/>
          </a:stretch>
        </p:blipFill>
        <p:spPr>
          <a:xfrm>
            <a:off x="7013975" y="3829617"/>
            <a:ext cx="1887089" cy="885621"/>
          </a:xfrm>
          <a:prstGeom prst="rect">
            <a:avLst/>
          </a:prstGeom>
        </p:spPr>
      </p:pic>
      <p:pic>
        <p:nvPicPr>
          <p:cNvPr id="29" name="Picture 28"/>
          <p:cNvPicPr>
            <a:picLocks noChangeAspect="1"/>
          </p:cNvPicPr>
          <p:nvPr/>
        </p:nvPicPr>
        <p:blipFill>
          <a:blip r:embed="rId9"/>
          <a:stretch>
            <a:fillRect/>
          </a:stretch>
        </p:blipFill>
        <p:spPr>
          <a:xfrm>
            <a:off x="7375939" y="4789301"/>
            <a:ext cx="1183037" cy="1680817"/>
          </a:xfrm>
          <a:prstGeom prst="rect">
            <a:avLst/>
          </a:prstGeom>
        </p:spPr>
      </p:pic>
      <p:sp>
        <p:nvSpPr>
          <p:cNvPr id="30" name="Right Triangle 29"/>
          <p:cNvSpPr/>
          <p:nvPr/>
        </p:nvSpPr>
        <p:spPr>
          <a:xfrm>
            <a:off x="2624827" y="6288535"/>
            <a:ext cx="4104456" cy="477279"/>
          </a:xfrm>
          <a:prstGeom prst="rtTriangle">
            <a:avLst/>
          </a:prstGeom>
          <a:solidFill>
            <a:srgbClr val="FFCC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31" name="TextBox 30"/>
          <p:cNvSpPr txBox="1"/>
          <p:nvPr/>
        </p:nvSpPr>
        <p:spPr>
          <a:xfrm>
            <a:off x="2657125" y="6346194"/>
            <a:ext cx="662361" cy="307777"/>
          </a:xfrm>
          <a:prstGeom prst="rect">
            <a:avLst/>
          </a:prstGeom>
          <a:noFill/>
        </p:spPr>
        <p:txBody>
          <a:bodyPr wrap="none" rtlCol="0">
            <a:spAutoFit/>
          </a:bodyPr>
          <a:lstStyle/>
          <a:p>
            <a:r>
              <a:rPr lang="en-GB" sz="1400" dirty="0" smtClean="0">
                <a:solidFill>
                  <a:srgbClr val="000000"/>
                </a:solidFill>
              </a:rPr>
              <a:t>Drugs</a:t>
            </a:r>
            <a:endParaRPr lang="en-GB" sz="1400" dirty="0">
              <a:solidFill>
                <a:srgbClr val="000000"/>
              </a:solidFill>
            </a:endParaRPr>
          </a:p>
        </p:txBody>
      </p:sp>
      <p:sp>
        <p:nvSpPr>
          <p:cNvPr id="32" name="Right Triangle 31"/>
          <p:cNvSpPr/>
          <p:nvPr/>
        </p:nvSpPr>
        <p:spPr>
          <a:xfrm flipH="1" flipV="1">
            <a:off x="2572344" y="6261758"/>
            <a:ext cx="4104456" cy="504056"/>
          </a:xfrm>
          <a:prstGeom prst="rtTriangle">
            <a:avLst/>
          </a:prstGeom>
          <a:solidFill>
            <a:srgbClr val="CCFF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3" name="TextBox 32"/>
          <p:cNvSpPr txBox="1"/>
          <p:nvPr/>
        </p:nvSpPr>
        <p:spPr>
          <a:xfrm>
            <a:off x="4926836" y="6361583"/>
            <a:ext cx="1773178" cy="307777"/>
          </a:xfrm>
          <a:prstGeom prst="rect">
            <a:avLst/>
          </a:prstGeom>
          <a:noFill/>
        </p:spPr>
        <p:txBody>
          <a:bodyPr wrap="none" rtlCol="0">
            <a:spAutoFit/>
          </a:bodyPr>
          <a:lstStyle/>
          <a:p>
            <a:pPr algn="r"/>
            <a:r>
              <a:rPr lang="en-GB" sz="1400" dirty="0" smtClean="0">
                <a:solidFill>
                  <a:srgbClr val="FF0000"/>
                </a:solidFill>
              </a:rPr>
              <a:t>Unintended effects?</a:t>
            </a:r>
            <a:endParaRPr lang="en-GB" sz="1400" dirty="0">
              <a:solidFill>
                <a:srgbClr val="FF0000"/>
              </a:solidFill>
            </a:endParaRPr>
          </a:p>
        </p:txBody>
      </p:sp>
    </p:spTree>
    <p:extLst>
      <p:ext uri="{BB962C8B-B14F-4D97-AF65-F5344CB8AC3E}">
        <p14:creationId xmlns:p14="http://schemas.microsoft.com/office/powerpoint/2010/main" val="58533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2"/>
          <a:srcRect b="10278"/>
          <a:stretch>
            <a:fillRect/>
          </a:stretch>
        </p:blipFill>
        <p:spPr bwMode="auto">
          <a:xfrm>
            <a:off x="0" y="1397000"/>
            <a:ext cx="9144000" cy="5003800"/>
          </a:xfrm>
          <a:prstGeom prst="rect">
            <a:avLst/>
          </a:prstGeom>
          <a:noFill/>
          <a:ln w="9525">
            <a:noFill/>
            <a:miter lim="800000"/>
            <a:headEnd/>
            <a:tailEnd/>
          </a:ln>
        </p:spPr>
      </p:pic>
      <p:sp>
        <p:nvSpPr>
          <p:cNvPr id="94211" name="Title 2"/>
          <p:cNvSpPr>
            <a:spLocks noGrp="1"/>
          </p:cNvSpPr>
          <p:nvPr>
            <p:ph type="title" idx="4294967295"/>
          </p:nvPr>
        </p:nvSpPr>
        <p:spPr>
          <a:xfrm>
            <a:off x="467544" y="274638"/>
            <a:ext cx="8229600" cy="1143000"/>
          </a:xfrm>
        </p:spPr>
        <p:txBody>
          <a:bodyPr>
            <a:normAutofit/>
          </a:bodyPr>
          <a:lstStyle/>
          <a:p>
            <a:r>
              <a:rPr lang="en-US" sz="4000" dirty="0" smtClean="0">
                <a:latin typeface="+mn-lt"/>
              </a:rPr>
              <a:t>“Our genes are not our destiny”</a:t>
            </a:r>
            <a:br>
              <a:rPr lang="en-US" sz="4000" dirty="0" smtClean="0">
                <a:latin typeface="+mn-lt"/>
              </a:rPr>
            </a:br>
            <a:r>
              <a:rPr lang="en-US" sz="1800" dirty="0" smtClean="0">
                <a:latin typeface="+mn-lt"/>
              </a:rPr>
              <a:t>Huge impact of environment and lifestyle on complex genetic diseases </a:t>
            </a:r>
          </a:p>
        </p:txBody>
      </p:sp>
      <p:sp>
        <p:nvSpPr>
          <p:cNvPr id="2" name="TextBox 1"/>
          <p:cNvSpPr txBox="1"/>
          <p:nvPr/>
        </p:nvSpPr>
        <p:spPr>
          <a:xfrm>
            <a:off x="944244" y="6273225"/>
            <a:ext cx="7255512" cy="584775"/>
          </a:xfrm>
          <a:prstGeom prst="rect">
            <a:avLst/>
          </a:prstGeom>
          <a:noFill/>
        </p:spPr>
        <p:txBody>
          <a:bodyPr wrap="none" rtlCol="0">
            <a:spAutoFit/>
          </a:bodyPr>
          <a:lstStyle/>
          <a:p>
            <a:pPr algn="ctr" fontAlgn="base">
              <a:spcBef>
                <a:spcPct val="0"/>
              </a:spcBef>
              <a:spcAft>
                <a:spcPct val="0"/>
              </a:spcAft>
            </a:pPr>
            <a:r>
              <a:rPr lang="en-GB" sz="1600" dirty="0" smtClean="0">
                <a:solidFill>
                  <a:srgbClr val="0432FF"/>
                </a:solidFill>
              </a:rPr>
              <a:t>The impact for ‘genetics’ becomes much stronger if we consider next to our </a:t>
            </a:r>
          </a:p>
          <a:p>
            <a:pPr algn="ctr" fontAlgn="base">
              <a:spcBef>
                <a:spcPct val="0"/>
              </a:spcBef>
              <a:spcAft>
                <a:spcPct val="0"/>
              </a:spcAft>
            </a:pPr>
            <a:r>
              <a:rPr lang="en-GB" sz="1600" dirty="0" smtClean="0">
                <a:solidFill>
                  <a:srgbClr val="0432FF"/>
                </a:solidFill>
              </a:rPr>
              <a:t>genome also our epi-genomes and the </a:t>
            </a:r>
            <a:r>
              <a:rPr lang="en-GB" sz="1600" dirty="0" smtClean="0">
                <a:solidFill>
                  <a:srgbClr val="0432FF"/>
                </a:solidFill>
              </a:rPr>
              <a:t>microbial, viral or eukaryotic </a:t>
            </a:r>
            <a:r>
              <a:rPr lang="en-GB" sz="1600" dirty="0" smtClean="0">
                <a:solidFill>
                  <a:srgbClr val="0432FF"/>
                </a:solidFill>
              </a:rPr>
              <a:t>genomes </a:t>
            </a:r>
            <a:endParaRPr lang="en-GB" sz="1600" dirty="0">
              <a:solidFill>
                <a:srgbClr val="0432FF"/>
              </a:solidFill>
            </a:endParaRPr>
          </a:p>
        </p:txBody>
      </p:sp>
    </p:spTree>
    <p:extLst>
      <p:ext uri="{BB962C8B-B14F-4D97-AF65-F5344CB8AC3E}">
        <p14:creationId xmlns:p14="http://schemas.microsoft.com/office/powerpoint/2010/main" val="17999345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17646"/>
            <a:ext cx="8229600" cy="1143000"/>
          </a:xfrm>
        </p:spPr>
        <p:txBody>
          <a:bodyPr>
            <a:noAutofit/>
          </a:bodyPr>
          <a:lstStyle/>
          <a:p>
            <a:r>
              <a:rPr lang="en-GB" sz="2800" dirty="0" smtClean="0"/>
              <a:t>Future Perspective: </a:t>
            </a:r>
            <a:br>
              <a:rPr lang="en-GB" sz="2800" dirty="0" smtClean="0"/>
            </a:br>
            <a:r>
              <a:rPr lang="en-GB" sz="2800" dirty="0" smtClean="0"/>
              <a:t>Stratification and precision treatments</a:t>
            </a:r>
            <a:br>
              <a:rPr lang="en-GB" sz="2800" dirty="0" smtClean="0"/>
            </a:br>
            <a:r>
              <a:rPr lang="en-GB" sz="2000" dirty="0" smtClean="0"/>
              <a:t>Identification and personalized treatments of patients at risk for developing </a:t>
            </a:r>
            <a:r>
              <a:rPr lang="en-GB" sz="2000" dirty="0" smtClean="0"/>
              <a:t/>
            </a:r>
            <a:br>
              <a:rPr lang="en-GB" sz="2000" dirty="0" smtClean="0"/>
            </a:br>
            <a:r>
              <a:rPr lang="en-GB" sz="2000" dirty="0" smtClean="0"/>
              <a:t>type </a:t>
            </a:r>
            <a:r>
              <a:rPr lang="en-GB" sz="2000" dirty="0" smtClean="0"/>
              <a:t>2 diabetes based on their microbiota</a:t>
            </a:r>
            <a:endParaRPr lang="en-GB" sz="2400" dirty="0"/>
          </a:p>
        </p:txBody>
      </p:sp>
      <p:pic>
        <p:nvPicPr>
          <p:cNvPr id="13314" name="Picture 2" descr="Full-size image (67 K)"/>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878050" y="1605605"/>
            <a:ext cx="5039585" cy="2488874"/>
          </a:xfrm>
        </p:spPr>
      </p:pic>
      <p:pic>
        <p:nvPicPr>
          <p:cNvPr id="3" name="Picture 2"/>
          <p:cNvPicPr>
            <a:picLocks noChangeAspect="1"/>
          </p:cNvPicPr>
          <p:nvPr/>
        </p:nvPicPr>
        <p:blipFill>
          <a:blip r:embed="rId4"/>
          <a:stretch>
            <a:fillRect/>
          </a:stretch>
        </p:blipFill>
        <p:spPr>
          <a:xfrm>
            <a:off x="795129" y="4239438"/>
            <a:ext cx="7460975" cy="2618562"/>
          </a:xfrm>
          <a:prstGeom prst="rect">
            <a:avLst/>
          </a:prstGeom>
        </p:spPr>
      </p:pic>
      <p:sp>
        <p:nvSpPr>
          <p:cNvPr id="4" name="Rectangle 3"/>
          <p:cNvSpPr/>
          <p:nvPr/>
        </p:nvSpPr>
        <p:spPr>
          <a:xfrm>
            <a:off x="3166876" y="4070161"/>
            <a:ext cx="2569934" cy="338554"/>
          </a:xfrm>
          <a:prstGeom prst="rect">
            <a:avLst/>
          </a:prstGeom>
        </p:spPr>
        <p:txBody>
          <a:bodyPr wrap="none">
            <a:spAutoFit/>
          </a:bodyPr>
          <a:lstStyle/>
          <a:p>
            <a:r>
              <a:rPr lang="en-US" b="0" i="0" dirty="0">
                <a:solidFill>
                  <a:srgbClr val="0000FF"/>
                </a:solidFill>
              </a:rPr>
              <a:t>http://</a:t>
            </a:r>
            <a:r>
              <a:rPr lang="en-US" b="0" i="0" dirty="0" err="1" smtClean="0">
                <a:solidFill>
                  <a:srgbClr val="0000FF"/>
                </a:solidFill>
              </a:rPr>
              <a:t>personalnutrition.org</a:t>
            </a:r>
            <a:endParaRPr lang="en-US" b="0" i="0" dirty="0">
              <a:solidFill>
                <a:srgbClr val="0000FF"/>
              </a:solidFill>
            </a:endParaRPr>
          </a:p>
        </p:txBody>
      </p:sp>
    </p:spTree>
    <p:extLst>
      <p:ext uri="{BB962C8B-B14F-4D97-AF65-F5344CB8AC3E}">
        <p14:creationId xmlns:p14="http://schemas.microsoft.com/office/powerpoint/2010/main" val="46294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7683" t="16503" r="40244" b="27745"/>
          <a:stretch/>
        </p:blipFill>
        <p:spPr>
          <a:xfrm>
            <a:off x="747130" y="1237785"/>
            <a:ext cx="7649739" cy="5701857"/>
          </a:xfrm>
          <a:prstGeom prst="rect">
            <a:avLst/>
          </a:prstGeom>
        </p:spPr>
      </p:pic>
      <p:sp>
        <p:nvSpPr>
          <p:cNvPr id="2" name="Title 1"/>
          <p:cNvSpPr>
            <a:spLocks noGrp="1"/>
          </p:cNvSpPr>
          <p:nvPr>
            <p:ph type="title"/>
          </p:nvPr>
        </p:nvSpPr>
        <p:spPr>
          <a:xfrm>
            <a:off x="628650" y="116632"/>
            <a:ext cx="7886700" cy="1325563"/>
          </a:xfrm>
        </p:spPr>
        <p:txBody>
          <a:bodyPr>
            <a:noAutofit/>
          </a:bodyPr>
          <a:lstStyle/>
          <a:p>
            <a:r>
              <a:rPr lang="en-GB" sz="3200" dirty="0" smtClean="0"/>
              <a:t>Modulation of gut bacterial diversity with a food approach to prevent type 2 diabetes</a:t>
            </a:r>
            <a:endParaRPr lang="en-GB" sz="3200" dirty="0"/>
          </a:p>
        </p:txBody>
      </p:sp>
      <p:pic>
        <p:nvPicPr>
          <p:cNvPr id="4" name="Picture 39"/>
          <p:cNvPicPr>
            <a:picLocks noChangeAspect="1" noChangeArrowheads="1"/>
          </p:cNvPicPr>
          <p:nvPr/>
        </p:nvPicPr>
        <p:blipFill>
          <a:blip r:embed="rId3"/>
          <a:srcRect/>
          <a:stretch>
            <a:fillRect/>
          </a:stretch>
        </p:blipFill>
        <p:spPr bwMode="auto">
          <a:xfrm>
            <a:off x="5350003" y="1394182"/>
            <a:ext cx="1260822" cy="828082"/>
          </a:xfrm>
          <a:prstGeom prst="rect">
            <a:avLst/>
          </a:prstGeom>
          <a:ln>
            <a:headEnd/>
            <a:tailEnd/>
          </a:ln>
        </p:spPr>
        <p:style>
          <a:lnRef idx="2">
            <a:schemeClr val="accent3"/>
          </a:lnRef>
          <a:fillRef idx="1">
            <a:schemeClr val="lt1"/>
          </a:fillRef>
          <a:effectRef idx="0">
            <a:schemeClr val="accent3"/>
          </a:effectRef>
          <a:fontRef idx="minor">
            <a:schemeClr val="dk1"/>
          </a:fontRef>
        </p:style>
      </p:pic>
      <p:pic>
        <p:nvPicPr>
          <p:cNvPr id="5" name="Picture 4" descr="http://www.med-health.net/images/10404920/image0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98840" y="1394182"/>
            <a:ext cx="1468068" cy="828082"/>
          </a:xfrm>
          <a:prstGeom prst="rect">
            <a:avLst/>
          </a:prstGeom>
          <a:ln>
            <a:headEnd/>
            <a:tailEnd/>
          </a:ln>
          <a:extLst>
            <a:ext uri="{909E8E84-426E-40dd-AFC4-6F175D3DCCD1}">
              <a14:hiddenFill xmlns="" xmlns:a14="http://schemas.microsoft.com/office/drawing/2010/main">
                <a:solidFill>
                  <a:srgbClr val="FFFFFF"/>
                </a:solidFill>
              </a14:hiddenFill>
            </a:ext>
          </a:extLst>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5990344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11560" y="116632"/>
            <a:ext cx="7886700" cy="1325563"/>
          </a:xfrm>
        </p:spPr>
        <p:txBody>
          <a:bodyPr>
            <a:noAutofit/>
          </a:bodyPr>
          <a:lstStyle/>
          <a:p>
            <a:r>
              <a:rPr lang="en-GB" sz="3200" dirty="0" smtClean="0"/>
              <a:t>Target the gut to target the liver &amp; </a:t>
            </a:r>
            <a:br>
              <a:rPr lang="en-GB" sz="3200" dirty="0" smtClean="0"/>
            </a:br>
            <a:r>
              <a:rPr lang="en-GB" sz="3200" dirty="0" smtClean="0"/>
              <a:t>improve metabolic health</a:t>
            </a:r>
            <a:endParaRPr lang="en-GB" sz="3200" dirty="0"/>
          </a:p>
        </p:txBody>
      </p:sp>
      <p:pic>
        <p:nvPicPr>
          <p:cNvPr id="4" name="Content Placeholder 3"/>
          <p:cNvPicPr>
            <a:picLocks noChangeAspect="1"/>
          </p:cNvPicPr>
          <p:nvPr/>
        </p:nvPicPr>
        <p:blipFill rotWithShape="1">
          <a:blip r:embed="rId3"/>
          <a:srcRect l="5262" t="4962" r="3100"/>
          <a:stretch/>
        </p:blipFill>
        <p:spPr bwMode="auto">
          <a:xfrm>
            <a:off x="2627784" y="1124744"/>
            <a:ext cx="4190438" cy="4396662"/>
          </a:xfrm>
          <a:prstGeom prst="rect">
            <a:avLst/>
          </a:prstGeom>
          <a:noFill/>
          <a:ln w="9525">
            <a:noFill/>
            <a:miter lim="800000"/>
            <a:headEnd/>
            <a:tailEnd/>
          </a:ln>
        </p:spPr>
      </p:pic>
      <p:pic>
        <p:nvPicPr>
          <p:cNvPr id="15362" name="Picture 2" descr="Afbeeldingsresultaat voor fruit vegetables broccoli 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5559589"/>
            <a:ext cx="1402769" cy="933480"/>
          </a:xfrm>
          <a:prstGeom prst="rect">
            <a:avLst/>
          </a:prstGeom>
          <a:noFill/>
          <a:extLst>
            <a:ext uri="{909E8E84-426E-40dd-AFC4-6F175D3DCCD1}">
              <a14:hiddenFill xmlns="" xmlns:a14="http://schemas.microsoft.com/office/drawing/2010/main">
                <a:solidFill>
                  <a:srgbClr val="FFFFFF"/>
                </a:solidFill>
              </a14:hiddenFill>
            </a:ext>
          </a:extLst>
        </p:spPr>
      </p:pic>
      <p:pic>
        <p:nvPicPr>
          <p:cNvPr id="15364" name="Picture 4" descr="http://piphopper.com/wp-content/uploads/2014/10/Health-benefits-of-broccoli.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30153" y="5550660"/>
            <a:ext cx="1507855" cy="942409"/>
          </a:xfrm>
          <a:prstGeom prst="rect">
            <a:avLst/>
          </a:prstGeom>
          <a:noFill/>
          <a:extLst>
            <a:ext uri="{909E8E84-426E-40dd-AFC4-6F175D3DCCD1}">
              <a14:hiddenFill xmlns="" xmlns:a14="http://schemas.microsoft.com/office/drawing/2010/main">
                <a:solidFill>
                  <a:srgbClr val="FFFFFF"/>
                </a:solidFill>
              </a14:hiddenFill>
            </a:ext>
          </a:extLst>
        </p:spPr>
      </p:pic>
      <p:pic>
        <p:nvPicPr>
          <p:cNvPr id="15366" name="Picture 6" descr="http://cdn1.theodysseyonline.com/files/2015/04/13/63564499243341424265929139_dark-chocolat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30553" y="5559589"/>
            <a:ext cx="1345948" cy="93348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55088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dissolve">
                                      <p:cBhvr>
                                        <p:cTn id="7" dur="500"/>
                                        <p:tgtEl>
                                          <p:spTgt spid="15362"/>
                                        </p:tgtEl>
                                      </p:cBhvr>
                                    </p:animEffect>
                                  </p:childTnLst>
                                </p:cTn>
                              </p:par>
                              <p:par>
                                <p:cTn id="8" presetID="9" presetClass="entr" presetSubtype="0" fill="hold" nodeType="withEffect">
                                  <p:stCondLst>
                                    <p:cond delay="0"/>
                                  </p:stCondLst>
                                  <p:childTnLst>
                                    <p:set>
                                      <p:cBhvr>
                                        <p:cTn id="9" dur="1" fill="hold">
                                          <p:stCondLst>
                                            <p:cond delay="0"/>
                                          </p:stCondLst>
                                        </p:cTn>
                                        <p:tgtEl>
                                          <p:spTgt spid="15364"/>
                                        </p:tgtEl>
                                        <p:attrNameLst>
                                          <p:attrName>style.visibility</p:attrName>
                                        </p:attrNameLst>
                                      </p:cBhvr>
                                      <p:to>
                                        <p:strVal val="visible"/>
                                      </p:to>
                                    </p:set>
                                    <p:animEffect transition="in" filter="dissolve">
                                      <p:cBhvr>
                                        <p:cTn id="10" dur="500"/>
                                        <p:tgtEl>
                                          <p:spTgt spid="15364"/>
                                        </p:tgtEl>
                                      </p:cBhvr>
                                    </p:animEffect>
                                  </p:childTnLst>
                                </p:cTn>
                              </p:par>
                              <p:par>
                                <p:cTn id="11" presetID="9" presetClass="entr" presetSubtype="0" fill="hold" nodeType="withEffect">
                                  <p:stCondLst>
                                    <p:cond delay="0"/>
                                  </p:stCondLst>
                                  <p:childTnLst>
                                    <p:set>
                                      <p:cBhvr>
                                        <p:cTn id="12" dur="1" fill="hold">
                                          <p:stCondLst>
                                            <p:cond delay="0"/>
                                          </p:stCondLst>
                                        </p:cTn>
                                        <p:tgtEl>
                                          <p:spTgt spid="15366"/>
                                        </p:tgtEl>
                                        <p:attrNameLst>
                                          <p:attrName>style.visibility</p:attrName>
                                        </p:attrNameLst>
                                      </p:cBhvr>
                                      <p:to>
                                        <p:strVal val="visible"/>
                                      </p:to>
                                    </p:set>
                                    <p:animEffect transition="in" filter="dissolve">
                                      <p:cBhvr>
                                        <p:cTn id="13" dur="500"/>
                                        <p:tgtEl>
                                          <p:spTgt spid="15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326"/>
            <a:ext cx="8229600" cy="1143000"/>
          </a:xfrm>
        </p:spPr>
        <p:txBody>
          <a:bodyPr>
            <a:normAutofit/>
          </a:bodyPr>
          <a:lstStyle/>
          <a:p>
            <a:r>
              <a:rPr lang="en-GB" sz="4000" dirty="0" smtClean="0"/>
              <a:t>We are what we fed them…?</a:t>
            </a:r>
            <a:endParaRPr lang="en-GB" sz="4000" dirty="0"/>
          </a:p>
        </p:txBody>
      </p:sp>
      <p:pic>
        <p:nvPicPr>
          <p:cNvPr id="10242" name="Picture 2" descr="https://lh4.googleusercontent.com/ri36eUM2NILZ6uowPWwHxwTSibDKHHdx3xt6GSG1eK4IADt75NdisuDSfgFMC3bjjS_LRWHtIBGqbUpx09qZ2xl72ZOVjm_0j9EgfBpfdopu-Fu-k0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2265" y="1124744"/>
            <a:ext cx="5939469" cy="2918679"/>
          </a:xfrm>
          <a:prstGeom prst="rect">
            <a:avLst/>
          </a:prstGeom>
          <a:noFill/>
          <a:extLst>
            <a:ext uri="{909E8E84-426E-40dd-AFC4-6F175D3DCCD1}">
              <a14:hiddenFill xmlns:a14="http://schemas.microsoft.com/office/drawing/2010/main" xmlns="">
                <a:solidFill>
                  <a:srgbClr val="FFFFFF"/>
                </a:solidFill>
              </a14:hiddenFill>
            </a:ext>
          </a:extLst>
        </p:spPr>
      </p:pic>
      <p:pic>
        <p:nvPicPr>
          <p:cNvPr id="7170" name="Picture 2" descr="Microbiome Diet - cover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9012" y="4725144"/>
            <a:ext cx="1308816" cy="1976737"/>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2" descr="http://i1.weltbild.de/asset/vgw/darm-mit-charme-08923648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9079" y="4751431"/>
            <a:ext cx="1353693" cy="2039000"/>
          </a:xfrm>
          <a:prstGeom prst="rect">
            <a:avLst/>
          </a:prstGeom>
          <a:noFill/>
          <a:extLst>
            <a:ext uri="{909E8E84-426E-40dd-AFC4-6F175D3DCCD1}">
              <a14:hiddenFill xmlns:a14="http://schemas.microsoft.com/office/drawing/2010/main" xmlns="">
                <a:solidFill>
                  <a:srgbClr val="FFFFFF"/>
                </a:solidFill>
              </a14:hiddenFill>
            </a:ext>
          </a:extLst>
        </p:spPr>
      </p:pic>
      <p:pic>
        <p:nvPicPr>
          <p:cNvPr id="7174" name="Picture 6" descr="http://ecx.images-amazon.com/images/I/51JdjIvKDDL.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36328" y="4725144"/>
            <a:ext cx="1340150" cy="2024395"/>
          </a:xfrm>
          <a:prstGeom prst="rect">
            <a:avLst/>
          </a:prstGeom>
          <a:noFill/>
          <a:extLst>
            <a:ext uri="{909E8E84-426E-40dd-AFC4-6F175D3DCCD1}">
              <a14:hiddenFill xmlns:a14="http://schemas.microsoft.com/office/drawing/2010/main" xmlns="">
                <a:solidFill>
                  <a:srgbClr val="FFFFFF"/>
                </a:solidFill>
              </a14:hiddenFill>
            </a:ext>
          </a:extLst>
        </p:spPr>
      </p:pic>
      <p:pic>
        <p:nvPicPr>
          <p:cNvPr id="7176" name="Picture 8" descr="http://ecx.images-amazon.com/images/I/51g23O7WiEL.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0362" y="4725144"/>
            <a:ext cx="1374135" cy="2082022"/>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259632" y="4041121"/>
            <a:ext cx="6626812" cy="52322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GB" sz="1400" dirty="0" smtClean="0">
                <a:solidFill>
                  <a:srgbClr val="333333"/>
                </a:solidFill>
              </a:rPr>
              <a:t>‘our </a:t>
            </a:r>
            <a:r>
              <a:rPr lang="en-GB" sz="1400" dirty="0">
                <a:solidFill>
                  <a:srgbClr val="333333"/>
                </a:solidFill>
              </a:rPr>
              <a:t>gastrointestinal tract is not only the body's most under-appreciated organ, </a:t>
            </a:r>
            <a:r>
              <a:rPr lang="en-GB" sz="1400" dirty="0" smtClean="0">
                <a:solidFill>
                  <a:srgbClr val="333333"/>
                </a:solidFill>
              </a:rPr>
              <a:t/>
            </a:r>
            <a:br>
              <a:rPr lang="en-GB" sz="1400" dirty="0" smtClean="0">
                <a:solidFill>
                  <a:srgbClr val="333333"/>
                </a:solidFill>
              </a:rPr>
            </a:br>
            <a:r>
              <a:rPr lang="en-GB" sz="1400" dirty="0" smtClean="0">
                <a:solidFill>
                  <a:srgbClr val="333333"/>
                </a:solidFill>
              </a:rPr>
              <a:t>but </a:t>
            </a:r>
            <a:r>
              <a:rPr lang="en-GB" sz="1400" dirty="0">
                <a:solidFill>
                  <a:srgbClr val="333333"/>
                </a:solidFill>
              </a:rPr>
              <a:t>"the brain's most important </a:t>
            </a:r>
            <a:r>
              <a:rPr lang="en-GB" sz="1400" dirty="0" smtClean="0">
                <a:solidFill>
                  <a:srgbClr val="333333"/>
                </a:solidFill>
              </a:rPr>
              <a:t>adviser”’.</a:t>
            </a:r>
            <a:endParaRPr lang="en-GB" sz="1400" dirty="0">
              <a:solidFill>
                <a:srgbClr val="000000"/>
              </a:solidFill>
            </a:endParaRPr>
          </a:p>
        </p:txBody>
      </p:sp>
      <p:pic>
        <p:nvPicPr>
          <p:cNvPr id="14338" name="Picture 2" descr="Gu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2867" y="4725144"/>
            <a:ext cx="1280926" cy="1976737"/>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354" y="603826"/>
            <a:ext cx="1522911" cy="30458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64512" y="1566799"/>
            <a:ext cx="1326642" cy="1560576"/>
          </a:xfrm>
          <a:prstGeom prst="rect">
            <a:avLst/>
          </a:prstGeom>
        </p:spPr>
      </p:pic>
      <p:pic>
        <p:nvPicPr>
          <p:cNvPr id="5" name="Picture 4"/>
          <p:cNvPicPr>
            <a:picLocks noChangeAspect="1"/>
          </p:cNvPicPr>
          <p:nvPr/>
        </p:nvPicPr>
        <p:blipFill>
          <a:blip r:embed="rId11"/>
          <a:stretch>
            <a:fillRect/>
          </a:stretch>
        </p:blipFill>
        <p:spPr>
          <a:xfrm>
            <a:off x="7531858" y="4725144"/>
            <a:ext cx="1279937" cy="1976737"/>
          </a:xfrm>
          <a:prstGeom prst="rect">
            <a:avLst/>
          </a:prstGeom>
        </p:spPr>
      </p:pic>
    </p:spTree>
    <p:extLst>
      <p:ext uri="{BB962C8B-B14F-4D97-AF65-F5344CB8AC3E}">
        <p14:creationId xmlns:p14="http://schemas.microsoft.com/office/powerpoint/2010/main" val="162183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smtClean="0"/>
              <a:t>Nutrigenomics enables us</a:t>
            </a:r>
            <a:endParaRPr lang="en-US" dirty="0"/>
          </a:p>
        </p:txBody>
      </p:sp>
      <p:sp>
        <p:nvSpPr>
          <p:cNvPr id="56323" name="Rectangle 3"/>
          <p:cNvSpPr>
            <a:spLocks noGrp="1" noChangeArrowheads="1"/>
          </p:cNvSpPr>
          <p:nvPr>
            <p:ph sz="half" idx="1"/>
          </p:nvPr>
        </p:nvSpPr>
        <p:spPr>
          <a:xfrm>
            <a:off x="457200" y="1600200"/>
            <a:ext cx="4042792" cy="4525963"/>
          </a:xfrm>
        </p:spPr>
        <p:txBody>
          <a:bodyPr>
            <a:noAutofit/>
          </a:bodyPr>
          <a:lstStyle/>
          <a:p>
            <a:r>
              <a:rPr lang="en-US" sz="1800" dirty="0" smtClean="0"/>
              <a:t>To define the mechanistic framework of nutrition;</a:t>
            </a:r>
          </a:p>
          <a:p>
            <a:r>
              <a:rPr lang="en-US" sz="1800" dirty="0" smtClean="0"/>
              <a:t>To stratify cohorts (patients, healthy volunteers) by using individual Omics-data (microbiome, metabolome, </a:t>
            </a:r>
            <a:r>
              <a:rPr lang="en-US" sz="1800" dirty="0" err="1" smtClean="0"/>
              <a:t>etc</a:t>
            </a:r>
            <a:r>
              <a:rPr lang="en-US" sz="1800" dirty="0" smtClean="0"/>
              <a:t>);</a:t>
            </a:r>
          </a:p>
          <a:p>
            <a:r>
              <a:rPr lang="en-US" sz="1800" dirty="0" smtClean="0"/>
              <a:t>To quantify the nutritional needs for optimized fitness at different life stages;</a:t>
            </a:r>
          </a:p>
          <a:p>
            <a:r>
              <a:rPr lang="en-US" sz="1800" dirty="0" smtClean="0"/>
              <a:t>To improve early diagnostics of nutrition related disorders (</a:t>
            </a:r>
            <a:r>
              <a:rPr lang="ja-JP" altLang="en-US" sz="1800" dirty="0" smtClean="0"/>
              <a:t>“</a:t>
            </a:r>
            <a:r>
              <a:rPr lang="en-US" sz="1800" dirty="0" smtClean="0"/>
              <a:t>challenge tests</a:t>
            </a:r>
            <a:r>
              <a:rPr lang="ja-JP" altLang="en-US" sz="1800" dirty="0" smtClean="0"/>
              <a:t>”</a:t>
            </a:r>
            <a:r>
              <a:rPr lang="en-US" sz="1800" dirty="0" smtClean="0"/>
              <a:t>);</a:t>
            </a:r>
          </a:p>
          <a:p>
            <a:r>
              <a:rPr lang="en-US" sz="1800" dirty="0" smtClean="0"/>
              <a:t>To support the development of </a:t>
            </a:r>
            <a:r>
              <a:rPr lang="ja-JP" altLang="en-US" sz="1800" dirty="0" smtClean="0"/>
              <a:t>“</a:t>
            </a:r>
            <a:r>
              <a:rPr lang="en-US" sz="1800" dirty="0" smtClean="0"/>
              <a:t>smart healthy food patterns</a:t>
            </a:r>
            <a:r>
              <a:rPr lang="ja-JP" altLang="en-US" sz="1800" dirty="0" smtClean="0"/>
              <a:t>”</a:t>
            </a:r>
            <a:r>
              <a:rPr lang="en-US" sz="1800" dirty="0" smtClean="0"/>
              <a:t> for modern mankind (healthy and tasty, sustainable, affordable);</a:t>
            </a:r>
          </a:p>
          <a:p>
            <a:r>
              <a:rPr lang="en-US" sz="1800" dirty="0" smtClean="0"/>
              <a:t>To enable the transition of nutritional science to ‘nutritional science 2.0’.</a:t>
            </a:r>
          </a:p>
        </p:txBody>
      </p:sp>
      <p:sp>
        <p:nvSpPr>
          <p:cNvPr id="4" name="Content Placeholder 3"/>
          <p:cNvSpPr>
            <a:spLocks noGrp="1"/>
          </p:cNvSpPr>
          <p:nvPr>
            <p:ph sz="half" idx="2"/>
          </p:nvPr>
        </p:nvSpPr>
        <p:spPr>
          <a:xfrm>
            <a:off x="4629150" y="1628800"/>
            <a:ext cx="3886200" cy="4351338"/>
          </a:xfrm>
        </p:spPr>
        <p:txBody>
          <a:bodyPr>
            <a:noAutofit/>
          </a:bodyPr>
          <a:lstStyle/>
          <a:p>
            <a:pPr>
              <a:buFont typeface="Wingdings" charset="2"/>
              <a:buChar char="Ø"/>
            </a:pPr>
            <a:r>
              <a:rPr lang="en-US" sz="1800" dirty="0" smtClean="0">
                <a:solidFill>
                  <a:srgbClr val="0000FF"/>
                </a:solidFill>
              </a:rPr>
              <a:t>Evidence-based systems nutrition</a:t>
            </a:r>
          </a:p>
          <a:p>
            <a:pPr>
              <a:buFont typeface="Wingdings" charset="2"/>
              <a:buChar char="Ø"/>
            </a:pPr>
            <a:endParaRPr lang="en-US" sz="1800" dirty="0">
              <a:solidFill>
                <a:srgbClr val="0000FF"/>
              </a:solidFill>
            </a:endParaRPr>
          </a:p>
          <a:p>
            <a:pPr>
              <a:buFont typeface="Wingdings" charset="2"/>
              <a:buChar char="Ø"/>
            </a:pPr>
            <a:r>
              <a:rPr lang="en-US" sz="1800" dirty="0" smtClean="0">
                <a:solidFill>
                  <a:srgbClr val="0000FF"/>
                </a:solidFill>
              </a:rPr>
              <a:t>Precision nutrition</a:t>
            </a:r>
            <a:br>
              <a:rPr lang="en-US" sz="1800" dirty="0" smtClean="0">
                <a:solidFill>
                  <a:srgbClr val="0000FF"/>
                </a:solidFill>
              </a:rPr>
            </a:br>
            <a:endParaRPr lang="en-US" sz="1800" dirty="0" smtClean="0">
              <a:solidFill>
                <a:srgbClr val="0000FF"/>
              </a:solidFill>
            </a:endParaRPr>
          </a:p>
          <a:p>
            <a:pPr>
              <a:buFont typeface="Wingdings" charset="2"/>
              <a:buChar char="Ø"/>
            </a:pPr>
            <a:endParaRPr lang="en-US" sz="1800" dirty="0" smtClean="0">
              <a:solidFill>
                <a:srgbClr val="0000FF"/>
              </a:solidFill>
            </a:endParaRPr>
          </a:p>
          <a:p>
            <a:pPr>
              <a:buFont typeface="Wingdings" charset="2"/>
              <a:buChar char="Ø"/>
            </a:pPr>
            <a:r>
              <a:rPr lang="en-US" sz="1800" dirty="0" smtClean="0">
                <a:solidFill>
                  <a:srgbClr val="0000FF"/>
                </a:solidFill>
              </a:rPr>
              <a:t>Personalized nutrition</a:t>
            </a:r>
          </a:p>
          <a:p>
            <a:pPr>
              <a:buFont typeface="Wingdings" charset="2"/>
              <a:buChar char="Ø"/>
            </a:pPr>
            <a:endParaRPr lang="en-US" sz="1800" dirty="0">
              <a:solidFill>
                <a:srgbClr val="0000FF"/>
              </a:solidFill>
            </a:endParaRPr>
          </a:p>
          <a:p>
            <a:pPr>
              <a:buFont typeface="Wingdings" charset="2"/>
              <a:buChar char="Ø"/>
            </a:pPr>
            <a:r>
              <a:rPr lang="en-US" sz="1800" dirty="0" smtClean="0">
                <a:solidFill>
                  <a:srgbClr val="0000FF"/>
                </a:solidFill>
              </a:rPr>
              <a:t>Effective prevention strategies</a:t>
            </a:r>
          </a:p>
          <a:p>
            <a:pPr>
              <a:buFont typeface="Wingdings" charset="2"/>
              <a:buChar char="Ø"/>
            </a:pPr>
            <a:endParaRPr lang="en-US" sz="1800" dirty="0" smtClean="0">
              <a:solidFill>
                <a:srgbClr val="0000FF"/>
              </a:solidFill>
            </a:endParaRPr>
          </a:p>
          <a:p>
            <a:pPr>
              <a:buFont typeface="Wingdings" charset="2"/>
              <a:buChar char="Ø"/>
            </a:pPr>
            <a:r>
              <a:rPr lang="en-US" sz="1800" dirty="0" smtClean="0">
                <a:solidFill>
                  <a:srgbClr val="0000FF"/>
                </a:solidFill>
              </a:rPr>
              <a:t>Reformulation of foods</a:t>
            </a:r>
          </a:p>
          <a:p>
            <a:pPr>
              <a:buFont typeface="Wingdings" charset="2"/>
              <a:buChar char="Ø"/>
            </a:pPr>
            <a:endParaRPr lang="en-US" sz="1800" dirty="0" smtClean="0">
              <a:solidFill>
                <a:srgbClr val="0000FF"/>
              </a:solidFill>
            </a:endParaRPr>
          </a:p>
          <a:p>
            <a:pPr>
              <a:buFont typeface="Wingdings" charset="2"/>
              <a:buChar char="Ø"/>
            </a:pPr>
            <a:endParaRPr lang="en-US" sz="1800" dirty="0" smtClean="0">
              <a:solidFill>
                <a:srgbClr val="0000FF"/>
              </a:solidFill>
            </a:endParaRPr>
          </a:p>
          <a:p>
            <a:pPr>
              <a:buFont typeface="Wingdings" charset="2"/>
              <a:buChar char="Ø"/>
            </a:pPr>
            <a:r>
              <a:rPr lang="en-US" sz="1800" dirty="0" smtClean="0">
                <a:solidFill>
                  <a:srgbClr val="0000FF"/>
                </a:solidFill>
              </a:rPr>
              <a:t>“Digital” </a:t>
            </a:r>
            <a:r>
              <a:rPr lang="en-US" sz="1800" dirty="0" smtClean="0">
                <a:solidFill>
                  <a:srgbClr val="0000FF"/>
                </a:solidFill>
              </a:rPr>
              <a:t>nutrition 2.0</a:t>
            </a:r>
            <a:endParaRPr lang="en-US" sz="1800" dirty="0">
              <a:solidFill>
                <a:srgbClr val="0000FF"/>
              </a:solidFill>
            </a:endParaRPr>
          </a:p>
        </p:txBody>
      </p:sp>
    </p:spTree>
    <p:extLst>
      <p:ext uri="{BB962C8B-B14F-4D97-AF65-F5344CB8AC3E}">
        <p14:creationId xmlns:p14="http://schemas.microsoft.com/office/powerpoint/2010/main" val="166925735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algn="l"/>
            <a:r>
              <a:rPr lang="nl-NL" altLang="zh-TW" dirty="0" err="1" smtClean="0">
                <a:ea typeface="新細明體" charset="-120"/>
              </a:rPr>
              <a:t>Our</a:t>
            </a:r>
            <a:r>
              <a:rPr lang="nl-NL" altLang="zh-TW" dirty="0" smtClean="0">
                <a:ea typeface="新細明體" charset="-120"/>
              </a:rPr>
              <a:t> </a:t>
            </a:r>
            <a:r>
              <a:rPr lang="nl-NL" altLang="zh-TW" dirty="0" err="1" smtClean="0">
                <a:ea typeface="新細明體" charset="-120"/>
              </a:rPr>
              <a:t>genes</a:t>
            </a:r>
            <a:endParaRPr lang="nl-NL" altLang="zh-TW" dirty="0" smtClean="0">
              <a:ea typeface="新細明體" charset="-120"/>
            </a:endParaRPr>
          </a:p>
        </p:txBody>
      </p:sp>
      <p:sp>
        <p:nvSpPr>
          <p:cNvPr id="56323" name="Text Placeholder 7"/>
          <p:cNvSpPr>
            <a:spLocks noGrp="1"/>
          </p:cNvSpPr>
          <p:nvPr>
            <p:ph type="body" sz="half" idx="1"/>
          </p:nvPr>
        </p:nvSpPr>
        <p:spPr/>
        <p:txBody>
          <a:bodyPr/>
          <a:lstStyle/>
          <a:p>
            <a:r>
              <a:rPr lang="en-GB" sz="2800" dirty="0" smtClean="0"/>
              <a:t>23 chromosomes</a:t>
            </a:r>
          </a:p>
          <a:p>
            <a:r>
              <a:rPr lang="en-GB" sz="2800" dirty="0" smtClean="0"/>
              <a:t>≈ 20,000+ genes</a:t>
            </a:r>
          </a:p>
        </p:txBody>
      </p:sp>
      <p:grpSp>
        <p:nvGrpSpPr>
          <p:cNvPr id="56322" name="Group 5"/>
          <p:cNvGrpSpPr>
            <a:grpSpLocks/>
          </p:cNvGrpSpPr>
          <p:nvPr/>
        </p:nvGrpSpPr>
        <p:grpSpPr bwMode="auto">
          <a:xfrm>
            <a:off x="4979774" y="143979"/>
            <a:ext cx="3874294" cy="5773118"/>
            <a:chOff x="2557" y="0"/>
            <a:chExt cx="2798" cy="4325"/>
          </a:xfrm>
        </p:grpSpPr>
        <p:pic>
          <p:nvPicPr>
            <p:cNvPr id="56325" name="Picture 6"/>
            <p:cNvPicPr>
              <a:picLocks noChangeAspect="1" noChangeArrowheads="1"/>
            </p:cNvPicPr>
            <p:nvPr/>
          </p:nvPicPr>
          <p:blipFill>
            <a:blip r:embed="rId3">
              <a:clrChange>
                <a:clrFrom>
                  <a:srgbClr val="EEEBDF"/>
                </a:clrFrom>
                <a:clrTo>
                  <a:srgbClr val="EEEBDF">
                    <a:alpha val="0"/>
                  </a:srgbClr>
                </a:clrTo>
              </a:clrChange>
            </a:blip>
            <a:srcRect l="1782"/>
            <a:stretch>
              <a:fillRect/>
            </a:stretch>
          </p:blipFill>
          <p:spPr bwMode="auto">
            <a:xfrm>
              <a:off x="2819" y="0"/>
              <a:ext cx="2536" cy="4325"/>
            </a:xfrm>
            <a:prstGeom prst="rect">
              <a:avLst/>
            </a:prstGeom>
            <a:noFill/>
            <a:ln w="9525">
              <a:noFill/>
              <a:miter lim="800000"/>
              <a:headEnd/>
              <a:tailEnd/>
            </a:ln>
          </p:spPr>
        </p:pic>
        <p:sp>
          <p:nvSpPr>
            <p:cNvPr id="56326" name="Rectangle 7"/>
            <p:cNvSpPr>
              <a:spLocks noChangeArrowheads="1"/>
            </p:cNvSpPr>
            <p:nvPr/>
          </p:nvSpPr>
          <p:spPr bwMode="auto">
            <a:xfrm>
              <a:off x="2557" y="3311"/>
              <a:ext cx="715" cy="1009"/>
            </a:xfrm>
            <a:prstGeom prst="rect">
              <a:avLst/>
            </a:prstGeom>
            <a:solidFill>
              <a:schemeClr val="bg1"/>
            </a:solidFill>
            <a:ln w="9525">
              <a:noFill/>
              <a:miter lim="800000"/>
              <a:headEnd/>
              <a:tailEnd/>
            </a:ln>
          </p:spPr>
          <p:txBody>
            <a:bodyPr wrap="none" anchor="ctr"/>
            <a:lstStyle/>
            <a:p>
              <a:pPr fontAlgn="base">
                <a:spcBef>
                  <a:spcPct val="0"/>
                </a:spcBef>
                <a:spcAft>
                  <a:spcPct val="0"/>
                </a:spcAft>
              </a:pPr>
              <a:endParaRPr lang="en-US" sz="1600" b="1" i="1">
                <a:solidFill>
                  <a:prstClr val="black"/>
                </a:solidFill>
              </a:endParaRPr>
            </a:p>
          </p:txBody>
        </p:sp>
        <p:sp>
          <p:nvSpPr>
            <p:cNvPr id="56327" name="Rectangle 8"/>
            <p:cNvSpPr>
              <a:spLocks noChangeArrowheads="1"/>
            </p:cNvSpPr>
            <p:nvPr/>
          </p:nvSpPr>
          <p:spPr bwMode="auto">
            <a:xfrm>
              <a:off x="2688" y="3018"/>
              <a:ext cx="292" cy="238"/>
            </a:xfrm>
            <a:prstGeom prst="rect">
              <a:avLst/>
            </a:prstGeom>
            <a:solidFill>
              <a:schemeClr val="bg1"/>
            </a:solidFill>
            <a:ln w="9525">
              <a:noFill/>
              <a:miter lim="800000"/>
              <a:headEnd/>
              <a:tailEnd/>
            </a:ln>
          </p:spPr>
          <p:txBody>
            <a:bodyPr wrap="none" anchor="ctr"/>
            <a:lstStyle/>
            <a:p>
              <a:pPr fontAlgn="base">
                <a:spcBef>
                  <a:spcPct val="0"/>
                </a:spcBef>
                <a:spcAft>
                  <a:spcPct val="0"/>
                </a:spcAft>
              </a:pPr>
              <a:endParaRPr lang="en-US" sz="1600" b="1" i="1">
                <a:solidFill>
                  <a:prstClr val="black"/>
                </a:solidFill>
              </a:endParaRPr>
            </a:p>
          </p:txBody>
        </p:sp>
      </p:grpSp>
      <p:pic>
        <p:nvPicPr>
          <p:cNvPr id="56324" name="Picture 2" descr="http://upload.wikimedia.org/wikipedia/commons/0/07/Gene.png"/>
          <p:cNvPicPr>
            <a:picLocks noChangeAspect="1" noChangeArrowheads="1"/>
          </p:cNvPicPr>
          <p:nvPr/>
        </p:nvPicPr>
        <p:blipFill>
          <a:blip r:embed="rId4"/>
          <a:srcRect/>
          <a:stretch>
            <a:fillRect/>
          </a:stretch>
        </p:blipFill>
        <p:spPr bwMode="auto">
          <a:xfrm>
            <a:off x="595313" y="3030538"/>
            <a:ext cx="4262437" cy="3411537"/>
          </a:xfrm>
          <a:prstGeom prst="rect">
            <a:avLst/>
          </a:prstGeom>
          <a:noFill/>
          <a:ln w="9525">
            <a:noFill/>
            <a:miter lim="800000"/>
            <a:headEnd/>
            <a:tailEnd/>
          </a:ln>
        </p:spPr>
      </p:pic>
    </p:spTree>
    <p:extLst>
      <p:ext uri="{BB962C8B-B14F-4D97-AF65-F5344CB8AC3E}">
        <p14:creationId xmlns:p14="http://schemas.microsoft.com/office/powerpoint/2010/main" val="20445066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3200" dirty="0" smtClean="0"/>
              <a:t>The mechanisms that explain everything </a:t>
            </a:r>
            <a:endParaRPr lang="en-US" sz="3200" dirty="0"/>
          </a:p>
        </p:txBody>
      </p:sp>
      <p:pic>
        <p:nvPicPr>
          <p:cNvPr id="5" name="Content Placeholder 4"/>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17206"/>
          <a:stretch/>
        </p:blipFill>
        <p:spPr>
          <a:xfrm>
            <a:off x="4355976" y="1772816"/>
            <a:ext cx="4543925" cy="4201029"/>
          </a:xfrm>
        </p:spPr>
      </p:pic>
      <p:pic>
        <p:nvPicPr>
          <p:cNvPr id="9" name="Content Placeholder 8"/>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b="26218"/>
          <a:stretch/>
        </p:blipFill>
        <p:spPr>
          <a:xfrm>
            <a:off x="251520" y="1959655"/>
            <a:ext cx="3936163" cy="4014191"/>
          </a:xfrm>
        </p:spPr>
      </p:pic>
      <p:sp>
        <p:nvSpPr>
          <p:cNvPr id="8" name="TextBox 7"/>
          <p:cNvSpPr txBox="1"/>
          <p:nvPr/>
        </p:nvSpPr>
        <p:spPr>
          <a:xfrm>
            <a:off x="2771800" y="6241849"/>
            <a:ext cx="3405869" cy="461665"/>
          </a:xfrm>
          <a:prstGeom prst="rect">
            <a:avLst/>
          </a:prstGeom>
          <a:noFill/>
        </p:spPr>
        <p:txBody>
          <a:bodyPr wrap="none" rtlCol="0">
            <a:spAutoFit/>
          </a:bodyPr>
          <a:lstStyle/>
          <a:p>
            <a:r>
              <a:rPr lang="en-US" sz="2400" dirty="0" smtClean="0">
                <a:solidFill>
                  <a:srgbClr val="FF0000"/>
                </a:solidFill>
              </a:rPr>
              <a:t>Nutrition </a:t>
            </a:r>
            <a:r>
              <a:rPr lang="en-US" sz="2400" smtClean="0">
                <a:solidFill>
                  <a:srgbClr val="FF0000"/>
                </a:solidFill>
              </a:rPr>
              <a:t>/ Nutrigenomics</a:t>
            </a:r>
            <a:endParaRPr lang="en-US" sz="2400" dirty="0">
              <a:solidFill>
                <a:srgbClr val="FF0000"/>
              </a:solidFill>
            </a:endParaRPr>
          </a:p>
        </p:txBody>
      </p:sp>
    </p:spTree>
    <p:extLst>
      <p:ext uri="{BB962C8B-B14F-4D97-AF65-F5344CB8AC3E}">
        <p14:creationId xmlns:p14="http://schemas.microsoft.com/office/powerpoint/2010/main" val="65803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 y="274638"/>
            <a:ext cx="8858249" cy="1143000"/>
          </a:xfrm>
        </p:spPr>
        <p:txBody>
          <a:bodyPr/>
          <a:lstStyle/>
          <a:p>
            <a:r>
              <a:rPr lang="en-GB" sz="2800" dirty="0" smtClean="0"/>
              <a:t>“We are what we eat, have eaten and what we host”</a:t>
            </a:r>
            <a:br>
              <a:rPr lang="en-GB" sz="2800" dirty="0" smtClean="0"/>
            </a:br>
            <a:r>
              <a:rPr lang="en-GB" dirty="0" smtClean="0"/>
              <a:t>4Rs: </a:t>
            </a:r>
            <a:r>
              <a:rPr lang="en-GB" sz="2800" dirty="0" smtClean="0"/>
              <a:t>Received</a:t>
            </a:r>
            <a:r>
              <a:rPr lang="en-GB" sz="2800" dirty="0"/>
              <a:t>, Recorded, Remembered </a:t>
            </a:r>
            <a:r>
              <a:rPr lang="en-GB" sz="2800" dirty="0" smtClean="0"/>
              <a:t>&amp; </a:t>
            </a:r>
            <a:r>
              <a:rPr lang="en-GB" sz="2800" dirty="0"/>
              <a:t>Revealed</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215" y="1412776"/>
            <a:ext cx="7231506" cy="48139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2774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4"/>
          <p:cNvSpPr>
            <a:spLocks noGrp="1"/>
          </p:cNvSpPr>
          <p:nvPr>
            <p:ph type="title"/>
          </p:nvPr>
        </p:nvSpPr>
        <p:spPr>
          <a:xfrm>
            <a:off x="632887" y="182794"/>
            <a:ext cx="7886700" cy="1325563"/>
          </a:xfrm>
        </p:spPr>
        <p:txBody>
          <a:bodyPr>
            <a:normAutofit/>
          </a:bodyPr>
          <a:lstStyle/>
          <a:p>
            <a:r>
              <a:rPr lang="en-US" sz="3200" dirty="0" smtClean="0"/>
              <a:t>“You are what you eat, have eaten &amp; host”</a:t>
            </a:r>
          </a:p>
        </p:txBody>
      </p:sp>
      <p:pic>
        <p:nvPicPr>
          <p:cNvPr id="6150" name="Picture 10" descr="[2004-11-15-Chad-Menzel Photo Archives]"/>
          <p:cNvPicPr>
            <a:picLocks noChangeAspect="1" noChangeArrowheads="1"/>
          </p:cNvPicPr>
          <p:nvPr/>
        </p:nvPicPr>
        <p:blipFill>
          <a:blip r:embed="rId2" cstate="print"/>
          <a:srcRect b="5544"/>
          <a:stretch>
            <a:fillRect/>
          </a:stretch>
        </p:blipFill>
        <p:spPr bwMode="auto">
          <a:xfrm>
            <a:off x="508000" y="1211458"/>
            <a:ext cx="4064000" cy="2552700"/>
          </a:xfrm>
          <a:prstGeom prst="rect">
            <a:avLst/>
          </a:prstGeom>
          <a:noFill/>
          <a:ln w="9525">
            <a:noFill/>
            <a:miter lim="800000"/>
            <a:headEnd/>
            <a:tailEnd/>
          </a:ln>
        </p:spPr>
      </p:pic>
      <p:pic>
        <p:nvPicPr>
          <p:cNvPr id="2" name="Afbeelding 1"/>
          <p:cNvPicPr>
            <a:picLocks noChangeAspect="1"/>
          </p:cNvPicPr>
          <p:nvPr/>
        </p:nvPicPr>
        <p:blipFill rotWithShape="1">
          <a:blip r:embed="rId3"/>
          <a:srcRect t="6655" b="10160"/>
          <a:stretch/>
        </p:blipFill>
        <p:spPr>
          <a:xfrm>
            <a:off x="512140" y="3759872"/>
            <a:ext cx="4068333" cy="2518454"/>
          </a:xfrm>
          <a:prstGeom prst="rect">
            <a:avLst/>
          </a:prstGeom>
        </p:spPr>
      </p:pic>
      <p:pic>
        <p:nvPicPr>
          <p:cNvPr id="6149" name="Picture 8" descr="[2004-09-22-Ecuador-Menzel Photo Archives]"/>
          <p:cNvPicPr>
            <a:picLocks noChangeAspect="1" noChangeArrowheads="1"/>
          </p:cNvPicPr>
          <p:nvPr/>
        </p:nvPicPr>
        <p:blipFill>
          <a:blip r:embed="rId4" cstate="print">
            <a:lum contrast="20000"/>
          </a:blip>
          <a:srcRect b="5287"/>
          <a:stretch>
            <a:fillRect/>
          </a:stretch>
        </p:blipFill>
        <p:spPr bwMode="auto">
          <a:xfrm>
            <a:off x="4572000" y="3722883"/>
            <a:ext cx="4064000" cy="2560638"/>
          </a:xfrm>
          <a:prstGeom prst="rect">
            <a:avLst/>
          </a:prstGeom>
          <a:noFill/>
          <a:ln w="9525">
            <a:noFill/>
            <a:miter lim="800000"/>
            <a:headEnd/>
            <a:tailEnd/>
          </a:ln>
        </p:spPr>
      </p:pic>
      <p:pic>
        <p:nvPicPr>
          <p:cNvPr id="9" name="Picture 4" descr="https://timedotcom.files.wordpress.com/2014/02/peter-menzel-hungry-planet-14.jpg?quality=65&amp;strip=color&amp;w=838"/>
          <p:cNvPicPr>
            <a:picLocks noChangeAspect="1" noChangeArrowheads="1"/>
          </p:cNvPicPr>
          <p:nvPr/>
        </p:nvPicPr>
        <p:blipFill rotWithShape="1">
          <a:blip r:embed="rId5">
            <a:extLst>
              <a:ext uri="{28A0092B-C50C-407E-A947-70E740481C1C}">
                <a14:useLocalDpi xmlns:a14="http://schemas.microsoft.com/office/drawing/2010/main" val="0"/>
              </a:ext>
            </a:extLst>
          </a:blip>
          <a:srcRect t="7703"/>
          <a:stretch/>
        </p:blipFill>
        <p:spPr bwMode="auto">
          <a:xfrm>
            <a:off x="4531442" y="1211722"/>
            <a:ext cx="4109305" cy="2530026"/>
          </a:xfrm>
          <a:prstGeom prst="rect">
            <a:avLst/>
          </a:prstGeom>
          <a:noFill/>
          <a:extLst>
            <a:ext uri="{909E8E84-426E-40dd-AFC4-6F175D3DCCD1}">
              <a14:hiddenFill xmlns="" xmlns:a14="http://schemas.microsoft.com/office/drawing/2010/main">
                <a:solidFill>
                  <a:srgbClr val="FFFFFF"/>
                </a:solidFill>
              </a14:hiddenFill>
            </a:ext>
          </a:extLst>
        </p:spPr>
      </p:pic>
      <p:pic>
        <p:nvPicPr>
          <p:cNvPr id="117762" name="Picture 2" descr="Hungry Planet: What the World Eats">
            <a:hlinkClick r:id="rId6"/>
          </p:cNvPr>
          <p:cNvPicPr>
            <a:picLocks noChangeAspect="1" noChangeArrowheads="1"/>
          </p:cNvPicPr>
          <p:nvPr/>
        </p:nvPicPr>
        <p:blipFill>
          <a:blip r:embed="rId7" cstate="print"/>
          <a:srcRect t="22153" r="6736" b="9514"/>
          <a:stretch>
            <a:fillRect/>
          </a:stretch>
        </p:blipFill>
        <p:spPr bwMode="auto">
          <a:xfrm>
            <a:off x="4044319" y="3359744"/>
            <a:ext cx="1045466" cy="766000"/>
          </a:xfrm>
          <a:prstGeom prst="rect">
            <a:avLst/>
          </a:prstGeom>
          <a:noFill/>
        </p:spPr>
      </p:pic>
    </p:spTree>
    <p:extLst>
      <p:ext uri="{BB962C8B-B14F-4D97-AF65-F5344CB8AC3E}">
        <p14:creationId xmlns:p14="http://schemas.microsoft.com/office/powerpoint/2010/main" val="168108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Line 2"/>
          <p:cNvSpPr>
            <a:spLocks noChangeShapeType="1"/>
          </p:cNvSpPr>
          <p:nvPr/>
        </p:nvSpPr>
        <p:spPr bwMode="auto">
          <a:xfrm>
            <a:off x="1520949" y="3595688"/>
            <a:ext cx="30163" cy="2682875"/>
          </a:xfrm>
          <a:prstGeom prst="line">
            <a:avLst/>
          </a:prstGeom>
          <a:noFill/>
          <a:ln w="50800">
            <a:solidFill>
              <a:schemeClr val="tx1"/>
            </a:solidFill>
            <a:round/>
            <a:headEnd/>
            <a:tailEnd/>
          </a:ln>
        </p:spPr>
        <p:txBody>
          <a:bodyPr lIns="0" tIns="0" rIns="0" bIns="0"/>
          <a:lstStyle/>
          <a:p>
            <a:pPr defTabSz="457200"/>
            <a:endParaRPr lang="en-US">
              <a:solidFill>
                <a:prstClr val="black"/>
              </a:solidFill>
            </a:endParaRPr>
          </a:p>
        </p:txBody>
      </p:sp>
      <p:sp>
        <p:nvSpPr>
          <p:cNvPr id="81923" name="Line 3"/>
          <p:cNvSpPr>
            <a:spLocks noChangeShapeType="1"/>
          </p:cNvSpPr>
          <p:nvPr/>
        </p:nvSpPr>
        <p:spPr bwMode="auto">
          <a:xfrm flipH="1">
            <a:off x="1406649" y="6278563"/>
            <a:ext cx="152400" cy="0"/>
          </a:xfrm>
          <a:prstGeom prst="line">
            <a:avLst/>
          </a:prstGeom>
          <a:noFill/>
          <a:ln w="25400">
            <a:solidFill>
              <a:schemeClr val="tx1"/>
            </a:solidFill>
            <a:round/>
            <a:headEnd/>
            <a:tailEnd/>
          </a:ln>
        </p:spPr>
        <p:txBody>
          <a:bodyPr lIns="0" tIns="0" rIns="0" bIns="0"/>
          <a:lstStyle/>
          <a:p>
            <a:pPr defTabSz="457200"/>
            <a:endParaRPr lang="en-US">
              <a:solidFill>
                <a:prstClr val="black"/>
              </a:solidFill>
            </a:endParaRPr>
          </a:p>
        </p:txBody>
      </p:sp>
      <p:sp>
        <p:nvSpPr>
          <p:cNvPr id="81924" name="Line 4"/>
          <p:cNvSpPr>
            <a:spLocks noChangeShapeType="1"/>
          </p:cNvSpPr>
          <p:nvPr/>
        </p:nvSpPr>
        <p:spPr bwMode="auto">
          <a:xfrm flipH="1">
            <a:off x="1406649" y="3592513"/>
            <a:ext cx="152400" cy="0"/>
          </a:xfrm>
          <a:prstGeom prst="line">
            <a:avLst/>
          </a:prstGeom>
          <a:noFill/>
          <a:ln w="25400">
            <a:solidFill>
              <a:schemeClr val="tx1"/>
            </a:solidFill>
            <a:round/>
            <a:headEnd/>
            <a:tailEnd/>
          </a:ln>
        </p:spPr>
        <p:txBody>
          <a:bodyPr lIns="0" tIns="0" rIns="0" bIns="0"/>
          <a:lstStyle/>
          <a:p>
            <a:pPr defTabSz="457200"/>
            <a:endParaRPr lang="en-US">
              <a:solidFill>
                <a:prstClr val="black"/>
              </a:solidFill>
            </a:endParaRPr>
          </a:p>
        </p:txBody>
      </p:sp>
      <p:sp>
        <p:nvSpPr>
          <p:cNvPr id="81925" name="Line 5"/>
          <p:cNvSpPr>
            <a:spLocks noChangeShapeType="1"/>
          </p:cNvSpPr>
          <p:nvPr/>
        </p:nvSpPr>
        <p:spPr bwMode="auto">
          <a:xfrm flipH="1">
            <a:off x="1406649" y="4943475"/>
            <a:ext cx="152400" cy="1588"/>
          </a:xfrm>
          <a:prstGeom prst="line">
            <a:avLst/>
          </a:prstGeom>
          <a:noFill/>
          <a:ln w="25400">
            <a:solidFill>
              <a:schemeClr val="tx1"/>
            </a:solidFill>
            <a:round/>
            <a:headEnd/>
            <a:tailEnd/>
          </a:ln>
        </p:spPr>
        <p:txBody>
          <a:bodyPr lIns="0" tIns="0" rIns="0" bIns="0"/>
          <a:lstStyle/>
          <a:p>
            <a:pPr defTabSz="457200"/>
            <a:endParaRPr lang="en-US">
              <a:solidFill>
                <a:prstClr val="black"/>
              </a:solidFill>
            </a:endParaRPr>
          </a:p>
        </p:txBody>
      </p:sp>
      <p:sp>
        <p:nvSpPr>
          <p:cNvPr id="81926" name="Line 6"/>
          <p:cNvSpPr>
            <a:spLocks noChangeShapeType="1"/>
          </p:cNvSpPr>
          <p:nvPr/>
        </p:nvSpPr>
        <p:spPr bwMode="auto">
          <a:xfrm flipH="1">
            <a:off x="1406649" y="5614988"/>
            <a:ext cx="152400" cy="0"/>
          </a:xfrm>
          <a:prstGeom prst="line">
            <a:avLst/>
          </a:prstGeom>
          <a:noFill/>
          <a:ln w="25400">
            <a:solidFill>
              <a:schemeClr val="tx1"/>
            </a:solidFill>
            <a:round/>
            <a:headEnd/>
            <a:tailEnd/>
          </a:ln>
        </p:spPr>
        <p:txBody>
          <a:bodyPr lIns="0" tIns="0" rIns="0" bIns="0"/>
          <a:lstStyle/>
          <a:p>
            <a:pPr defTabSz="457200"/>
            <a:endParaRPr lang="en-US">
              <a:solidFill>
                <a:prstClr val="black"/>
              </a:solidFill>
            </a:endParaRPr>
          </a:p>
        </p:txBody>
      </p:sp>
      <p:sp>
        <p:nvSpPr>
          <p:cNvPr id="81927" name="Line 7"/>
          <p:cNvSpPr>
            <a:spLocks noChangeShapeType="1"/>
          </p:cNvSpPr>
          <p:nvPr/>
        </p:nvSpPr>
        <p:spPr bwMode="auto">
          <a:xfrm flipH="1">
            <a:off x="1406649" y="4246563"/>
            <a:ext cx="152400" cy="0"/>
          </a:xfrm>
          <a:prstGeom prst="line">
            <a:avLst/>
          </a:prstGeom>
          <a:noFill/>
          <a:ln w="25400">
            <a:solidFill>
              <a:schemeClr val="tx1"/>
            </a:solidFill>
            <a:round/>
            <a:headEnd/>
            <a:tailEnd/>
          </a:ln>
        </p:spPr>
        <p:txBody>
          <a:bodyPr lIns="0" tIns="0" rIns="0" bIns="0"/>
          <a:lstStyle/>
          <a:p>
            <a:pPr defTabSz="457200"/>
            <a:endParaRPr lang="en-US">
              <a:solidFill>
                <a:prstClr val="black"/>
              </a:solidFill>
            </a:endParaRPr>
          </a:p>
        </p:txBody>
      </p:sp>
      <p:sp>
        <p:nvSpPr>
          <p:cNvPr id="81928" name="Rectangle 8"/>
          <p:cNvSpPr>
            <a:spLocks/>
          </p:cNvSpPr>
          <p:nvPr/>
        </p:nvSpPr>
        <p:spPr bwMode="auto">
          <a:xfrm>
            <a:off x="868487" y="3427413"/>
            <a:ext cx="673100" cy="431800"/>
          </a:xfrm>
          <a:prstGeom prst="rect">
            <a:avLst/>
          </a:prstGeom>
          <a:noFill/>
          <a:ln w="9525">
            <a:noFill/>
            <a:miter lim="800000"/>
            <a:headEnd/>
            <a:tailEnd/>
          </a:ln>
        </p:spPr>
        <p:txBody>
          <a:bodyPr lIns="38100" tIns="38100" rIns="38100" bIns="38100"/>
          <a:lstStyle/>
          <a:p>
            <a:pPr defTabSz="457200">
              <a:spcBef>
                <a:spcPts val="1200"/>
              </a:spcBef>
            </a:pPr>
            <a:r>
              <a:rPr lang="en-US" sz="2000">
                <a:solidFill>
                  <a:prstClr val="black"/>
                </a:solidFill>
                <a:latin typeface="Comic Sans MS" pitchFamily="66" charset="0"/>
                <a:sym typeface="Comic Sans MS" pitchFamily="66" charset="0"/>
              </a:rPr>
              <a:t>100</a:t>
            </a:r>
          </a:p>
        </p:txBody>
      </p:sp>
      <p:sp>
        <p:nvSpPr>
          <p:cNvPr id="81929" name="Rectangle 9"/>
          <p:cNvSpPr>
            <a:spLocks/>
          </p:cNvSpPr>
          <p:nvPr/>
        </p:nvSpPr>
        <p:spPr bwMode="auto">
          <a:xfrm>
            <a:off x="1003424" y="4768850"/>
            <a:ext cx="673100" cy="431800"/>
          </a:xfrm>
          <a:prstGeom prst="rect">
            <a:avLst/>
          </a:prstGeom>
          <a:noFill/>
          <a:ln w="9525">
            <a:noFill/>
            <a:miter lim="800000"/>
            <a:headEnd/>
            <a:tailEnd/>
          </a:ln>
        </p:spPr>
        <p:txBody>
          <a:bodyPr lIns="38100" tIns="38100" rIns="38100" bIns="38100"/>
          <a:lstStyle/>
          <a:p>
            <a:pPr defTabSz="457200">
              <a:spcBef>
                <a:spcPts val="1200"/>
              </a:spcBef>
            </a:pPr>
            <a:r>
              <a:rPr lang="en-US" sz="2000">
                <a:solidFill>
                  <a:prstClr val="black"/>
                </a:solidFill>
                <a:latin typeface="Comic Sans MS" pitchFamily="66" charset="0"/>
                <a:sym typeface="Comic Sans MS" pitchFamily="66" charset="0"/>
              </a:rPr>
              <a:t>50</a:t>
            </a:r>
          </a:p>
        </p:txBody>
      </p:sp>
      <p:sp>
        <p:nvSpPr>
          <p:cNvPr id="81930" name="Rectangle 10"/>
          <p:cNvSpPr>
            <a:spLocks/>
          </p:cNvSpPr>
          <p:nvPr/>
        </p:nvSpPr>
        <p:spPr bwMode="auto">
          <a:xfrm>
            <a:off x="1155824" y="6094413"/>
            <a:ext cx="673100" cy="431800"/>
          </a:xfrm>
          <a:prstGeom prst="rect">
            <a:avLst/>
          </a:prstGeom>
          <a:noFill/>
          <a:ln w="9525">
            <a:noFill/>
            <a:miter lim="800000"/>
            <a:headEnd/>
            <a:tailEnd/>
          </a:ln>
        </p:spPr>
        <p:txBody>
          <a:bodyPr lIns="38100" tIns="38100" rIns="38100" bIns="38100"/>
          <a:lstStyle/>
          <a:p>
            <a:pPr defTabSz="457200">
              <a:spcBef>
                <a:spcPts val="1200"/>
              </a:spcBef>
            </a:pPr>
            <a:r>
              <a:rPr lang="en-US" sz="2000">
                <a:solidFill>
                  <a:prstClr val="black"/>
                </a:solidFill>
                <a:latin typeface="Comic Sans MS" pitchFamily="66" charset="0"/>
                <a:sym typeface="Comic Sans MS" pitchFamily="66" charset="0"/>
              </a:rPr>
              <a:t>0</a:t>
            </a:r>
          </a:p>
        </p:txBody>
      </p:sp>
      <p:sp>
        <p:nvSpPr>
          <p:cNvPr id="81931" name="Rectangle 11"/>
          <p:cNvSpPr>
            <a:spLocks/>
          </p:cNvSpPr>
          <p:nvPr/>
        </p:nvSpPr>
        <p:spPr bwMode="auto">
          <a:xfrm>
            <a:off x="1828924" y="4549775"/>
            <a:ext cx="1006475" cy="1730375"/>
          </a:xfrm>
          <a:prstGeom prst="rect">
            <a:avLst/>
          </a:prstGeom>
          <a:solidFill>
            <a:srgbClr val="66FF33"/>
          </a:solidFill>
          <a:ln w="12700">
            <a:solidFill>
              <a:schemeClr val="tx1"/>
            </a:solidFill>
            <a:miter lim="800000"/>
            <a:headEnd/>
            <a:tailEnd/>
          </a:ln>
        </p:spPr>
        <p:txBody>
          <a:bodyPr wrap="none" lIns="0" tIns="0" rIns="0" bIns="0"/>
          <a:lstStyle/>
          <a:p>
            <a:pPr algn="ctr" defTabSz="457200"/>
            <a:endParaRPr lang="en-US">
              <a:solidFill>
                <a:prstClr val="black"/>
              </a:solidFill>
            </a:endParaRPr>
          </a:p>
        </p:txBody>
      </p:sp>
      <p:sp>
        <p:nvSpPr>
          <p:cNvPr id="81932" name="Rectangle 12"/>
          <p:cNvSpPr>
            <a:spLocks/>
          </p:cNvSpPr>
          <p:nvPr/>
        </p:nvSpPr>
        <p:spPr bwMode="auto">
          <a:xfrm>
            <a:off x="1828924" y="3594100"/>
            <a:ext cx="1006475" cy="942975"/>
          </a:xfrm>
          <a:prstGeom prst="rect">
            <a:avLst/>
          </a:prstGeom>
          <a:solidFill>
            <a:srgbClr val="99FFCC"/>
          </a:solidFill>
          <a:ln w="12700">
            <a:solidFill>
              <a:schemeClr val="tx1"/>
            </a:solidFill>
            <a:miter lim="800000"/>
            <a:headEnd/>
            <a:tailEnd/>
          </a:ln>
        </p:spPr>
        <p:txBody>
          <a:bodyPr wrap="none" lIns="0" tIns="0" rIns="0" bIns="0"/>
          <a:lstStyle/>
          <a:p>
            <a:pPr algn="ctr" defTabSz="457200"/>
            <a:endParaRPr lang="en-US">
              <a:solidFill>
                <a:prstClr val="black"/>
              </a:solidFill>
            </a:endParaRPr>
          </a:p>
        </p:txBody>
      </p:sp>
      <p:sp>
        <p:nvSpPr>
          <p:cNvPr id="81933" name="Line 13"/>
          <p:cNvSpPr>
            <a:spLocks noChangeShapeType="1"/>
          </p:cNvSpPr>
          <p:nvPr/>
        </p:nvSpPr>
        <p:spPr bwMode="auto">
          <a:xfrm>
            <a:off x="1720974" y="6286500"/>
            <a:ext cx="1211263" cy="1588"/>
          </a:xfrm>
          <a:prstGeom prst="line">
            <a:avLst/>
          </a:prstGeom>
          <a:noFill/>
          <a:ln w="50800">
            <a:solidFill>
              <a:schemeClr val="tx1"/>
            </a:solidFill>
            <a:round/>
            <a:headEnd/>
            <a:tailEnd/>
          </a:ln>
        </p:spPr>
        <p:txBody>
          <a:bodyPr lIns="0" tIns="0" rIns="0" bIns="0"/>
          <a:lstStyle/>
          <a:p>
            <a:pPr defTabSz="457200"/>
            <a:endParaRPr lang="en-US">
              <a:solidFill>
                <a:prstClr val="black"/>
              </a:solidFill>
            </a:endParaRPr>
          </a:p>
        </p:txBody>
      </p:sp>
      <p:sp>
        <p:nvSpPr>
          <p:cNvPr id="81934" name="Rectangle 14"/>
          <p:cNvSpPr>
            <a:spLocks/>
          </p:cNvSpPr>
          <p:nvPr/>
        </p:nvSpPr>
        <p:spPr bwMode="auto">
          <a:xfrm>
            <a:off x="179512" y="3097213"/>
            <a:ext cx="1081087" cy="393700"/>
          </a:xfrm>
          <a:prstGeom prst="rect">
            <a:avLst/>
          </a:prstGeom>
          <a:noFill/>
          <a:ln w="9525">
            <a:noFill/>
            <a:miter lim="800000"/>
            <a:headEnd/>
            <a:tailEnd/>
          </a:ln>
        </p:spPr>
        <p:txBody>
          <a:bodyPr wrap="none" lIns="38100" tIns="38100" rIns="38100" bIns="38100">
            <a:spAutoFit/>
          </a:bodyPr>
          <a:lstStyle/>
          <a:p>
            <a:pPr defTabSz="457200"/>
            <a:r>
              <a:rPr lang="en-US">
                <a:solidFill>
                  <a:prstClr val="black"/>
                </a:solidFill>
                <a:latin typeface="Comic Sans MS" pitchFamily="66" charset="0"/>
                <a:sym typeface="Comic Sans MS" pitchFamily="66" charset="0"/>
              </a:rPr>
              <a:t>% Energy</a:t>
            </a:r>
          </a:p>
        </p:txBody>
      </p:sp>
      <p:sp>
        <p:nvSpPr>
          <p:cNvPr id="81935" name="Rectangle 15"/>
          <p:cNvSpPr>
            <a:spLocks/>
          </p:cNvSpPr>
          <p:nvPr/>
        </p:nvSpPr>
        <p:spPr bwMode="auto">
          <a:xfrm>
            <a:off x="2844924" y="3603625"/>
            <a:ext cx="1346200" cy="1041400"/>
          </a:xfrm>
          <a:prstGeom prst="rect">
            <a:avLst/>
          </a:prstGeom>
          <a:noFill/>
          <a:ln w="9525">
            <a:noFill/>
            <a:miter lim="800000"/>
            <a:headEnd/>
            <a:tailEnd/>
          </a:ln>
        </p:spPr>
        <p:txBody>
          <a:bodyPr wrap="none" lIns="38100" tIns="38100" rIns="38100" bIns="38100">
            <a:spAutoFit/>
          </a:bodyPr>
          <a:lstStyle/>
          <a:p>
            <a:pPr defTabSz="457200"/>
            <a:r>
              <a:rPr lang="en-US" sz="1400">
                <a:solidFill>
                  <a:prstClr val="black"/>
                </a:solidFill>
                <a:latin typeface="Comic Sans MS" pitchFamily="66" charset="0"/>
                <a:sym typeface="Comic Sans MS" pitchFamily="66" charset="0"/>
              </a:rPr>
              <a:t>Low-fat meat</a:t>
            </a:r>
            <a:br>
              <a:rPr lang="en-US" sz="1400">
                <a:solidFill>
                  <a:prstClr val="black"/>
                </a:solidFill>
                <a:latin typeface="Comic Sans MS" pitchFamily="66" charset="0"/>
                <a:sym typeface="Comic Sans MS" pitchFamily="66" charset="0"/>
              </a:rPr>
            </a:br>
            <a:r>
              <a:rPr lang="en-US" sz="1400">
                <a:solidFill>
                  <a:prstClr val="black"/>
                </a:solidFill>
                <a:latin typeface="Comic Sans MS" pitchFamily="66" charset="0"/>
                <a:sym typeface="Comic Sans MS" pitchFamily="66" charset="0"/>
              </a:rPr>
              <a:t>Chicken</a:t>
            </a:r>
            <a:endParaRPr lang="en-US">
              <a:solidFill>
                <a:prstClr val="black"/>
              </a:solidFill>
              <a:ea typeface="Lucida Grande"/>
              <a:cs typeface="Lucida Grande"/>
              <a:sym typeface="Arial" charset="0"/>
            </a:endParaRPr>
          </a:p>
          <a:p>
            <a:pPr defTabSz="457200"/>
            <a:r>
              <a:rPr lang="en-US" sz="1400">
                <a:solidFill>
                  <a:prstClr val="black"/>
                </a:solidFill>
                <a:latin typeface="Comic Sans MS" pitchFamily="66" charset="0"/>
                <a:sym typeface="Comic Sans MS" pitchFamily="66" charset="0"/>
              </a:rPr>
              <a:t>Eggs</a:t>
            </a:r>
            <a:endParaRPr lang="en-US">
              <a:solidFill>
                <a:prstClr val="black"/>
              </a:solidFill>
              <a:ea typeface="Lucida Grande"/>
              <a:cs typeface="Lucida Grande"/>
              <a:sym typeface="Arial" charset="0"/>
            </a:endParaRPr>
          </a:p>
          <a:p>
            <a:pPr defTabSz="457200"/>
            <a:r>
              <a:rPr lang="en-US" sz="1400">
                <a:solidFill>
                  <a:prstClr val="black"/>
                </a:solidFill>
                <a:latin typeface="Comic Sans MS" pitchFamily="66" charset="0"/>
                <a:sym typeface="Comic Sans MS" pitchFamily="66" charset="0"/>
              </a:rPr>
              <a:t>Fish</a:t>
            </a:r>
          </a:p>
        </p:txBody>
      </p:sp>
      <p:sp>
        <p:nvSpPr>
          <p:cNvPr id="81936" name="Rectangle 16"/>
          <p:cNvSpPr>
            <a:spLocks/>
          </p:cNvSpPr>
          <p:nvPr/>
        </p:nvSpPr>
        <p:spPr bwMode="auto">
          <a:xfrm>
            <a:off x="2840162" y="4943475"/>
            <a:ext cx="1811393" cy="938719"/>
          </a:xfrm>
          <a:prstGeom prst="rect">
            <a:avLst/>
          </a:prstGeom>
          <a:noFill/>
          <a:ln w="9525">
            <a:noFill/>
            <a:miter lim="800000"/>
            <a:headEnd/>
            <a:tailEnd/>
          </a:ln>
        </p:spPr>
        <p:txBody>
          <a:bodyPr wrap="none" lIns="38100" tIns="38100" rIns="38100" bIns="38100">
            <a:spAutoFit/>
          </a:bodyPr>
          <a:lstStyle/>
          <a:p>
            <a:pPr defTabSz="457200"/>
            <a:r>
              <a:rPr lang="en-US" sz="1400" dirty="0" smtClean="0">
                <a:solidFill>
                  <a:prstClr val="black"/>
                </a:solidFill>
                <a:latin typeface="Comic Sans MS" pitchFamily="66" charset="0"/>
                <a:sym typeface="Comic Sans MS" pitchFamily="66" charset="0"/>
              </a:rPr>
              <a:t>Fruits</a:t>
            </a:r>
            <a:endParaRPr lang="en-US" dirty="0">
              <a:solidFill>
                <a:prstClr val="black"/>
              </a:solidFill>
              <a:ea typeface="Lucida Grande"/>
              <a:cs typeface="Lucida Grande"/>
              <a:sym typeface="Arial" charset="0"/>
            </a:endParaRPr>
          </a:p>
          <a:p>
            <a:pPr defTabSz="457200"/>
            <a:r>
              <a:rPr lang="en-US" sz="1400" dirty="0">
                <a:solidFill>
                  <a:prstClr val="black"/>
                </a:solidFill>
                <a:latin typeface="Comic Sans MS" pitchFamily="66" charset="0"/>
                <a:sym typeface="Comic Sans MS" pitchFamily="66" charset="0"/>
              </a:rPr>
              <a:t>Vegetables (carrots)</a:t>
            </a:r>
            <a:endParaRPr lang="en-US" dirty="0">
              <a:solidFill>
                <a:prstClr val="black"/>
              </a:solidFill>
              <a:ea typeface="Lucida Grande"/>
              <a:cs typeface="Lucida Grande"/>
              <a:sym typeface="Arial" charset="0"/>
            </a:endParaRPr>
          </a:p>
          <a:p>
            <a:pPr defTabSz="457200"/>
            <a:r>
              <a:rPr lang="en-US" sz="1400" dirty="0">
                <a:solidFill>
                  <a:prstClr val="black"/>
                </a:solidFill>
                <a:latin typeface="Comic Sans MS" pitchFamily="66" charset="0"/>
                <a:sym typeface="Comic Sans MS" pitchFamily="66" charset="0"/>
              </a:rPr>
              <a:t>Nuts</a:t>
            </a:r>
            <a:endParaRPr lang="en-US" dirty="0">
              <a:solidFill>
                <a:prstClr val="black"/>
              </a:solidFill>
              <a:ea typeface="Lucida Grande"/>
              <a:cs typeface="Lucida Grande"/>
              <a:sym typeface="Arial" charset="0"/>
            </a:endParaRPr>
          </a:p>
          <a:p>
            <a:pPr defTabSz="457200"/>
            <a:r>
              <a:rPr lang="en-US" sz="1400" dirty="0">
                <a:solidFill>
                  <a:prstClr val="black"/>
                </a:solidFill>
                <a:latin typeface="Comic Sans MS" pitchFamily="66" charset="0"/>
                <a:sym typeface="Comic Sans MS" pitchFamily="66" charset="0"/>
              </a:rPr>
              <a:t>Honey</a:t>
            </a:r>
          </a:p>
        </p:txBody>
      </p:sp>
      <p:sp>
        <p:nvSpPr>
          <p:cNvPr id="81937" name="Line 17"/>
          <p:cNvSpPr>
            <a:spLocks noChangeShapeType="1"/>
          </p:cNvSpPr>
          <p:nvPr/>
        </p:nvSpPr>
        <p:spPr bwMode="auto">
          <a:xfrm>
            <a:off x="6181994" y="3613150"/>
            <a:ext cx="0" cy="2693988"/>
          </a:xfrm>
          <a:prstGeom prst="line">
            <a:avLst/>
          </a:prstGeom>
          <a:noFill/>
          <a:ln w="50800">
            <a:solidFill>
              <a:schemeClr val="tx1"/>
            </a:solidFill>
            <a:round/>
            <a:headEnd/>
            <a:tailEnd/>
          </a:ln>
        </p:spPr>
        <p:txBody>
          <a:bodyPr lIns="0" tIns="0" rIns="0" bIns="0"/>
          <a:lstStyle/>
          <a:p>
            <a:pPr defTabSz="457200"/>
            <a:endParaRPr lang="en-US">
              <a:solidFill>
                <a:prstClr val="black"/>
              </a:solidFill>
            </a:endParaRPr>
          </a:p>
        </p:txBody>
      </p:sp>
      <p:sp>
        <p:nvSpPr>
          <p:cNvPr id="81938" name="Line 18"/>
          <p:cNvSpPr>
            <a:spLocks noChangeShapeType="1"/>
          </p:cNvSpPr>
          <p:nvPr/>
        </p:nvSpPr>
        <p:spPr bwMode="auto">
          <a:xfrm flipH="1">
            <a:off x="6037531" y="6307138"/>
            <a:ext cx="152400" cy="0"/>
          </a:xfrm>
          <a:prstGeom prst="line">
            <a:avLst/>
          </a:prstGeom>
          <a:noFill/>
          <a:ln w="25400">
            <a:solidFill>
              <a:schemeClr val="tx1"/>
            </a:solidFill>
            <a:round/>
            <a:headEnd/>
            <a:tailEnd/>
          </a:ln>
        </p:spPr>
        <p:txBody>
          <a:bodyPr lIns="0" tIns="0" rIns="0" bIns="0"/>
          <a:lstStyle/>
          <a:p>
            <a:pPr defTabSz="457200"/>
            <a:endParaRPr lang="en-US">
              <a:solidFill>
                <a:prstClr val="black"/>
              </a:solidFill>
            </a:endParaRPr>
          </a:p>
        </p:txBody>
      </p:sp>
      <p:sp>
        <p:nvSpPr>
          <p:cNvPr id="81939" name="Line 19"/>
          <p:cNvSpPr>
            <a:spLocks noChangeShapeType="1"/>
          </p:cNvSpPr>
          <p:nvPr/>
        </p:nvSpPr>
        <p:spPr bwMode="auto">
          <a:xfrm flipH="1">
            <a:off x="6037531" y="3621088"/>
            <a:ext cx="152400" cy="0"/>
          </a:xfrm>
          <a:prstGeom prst="line">
            <a:avLst/>
          </a:prstGeom>
          <a:noFill/>
          <a:ln w="25400">
            <a:solidFill>
              <a:schemeClr val="tx1"/>
            </a:solidFill>
            <a:round/>
            <a:headEnd/>
            <a:tailEnd/>
          </a:ln>
        </p:spPr>
        <p:txBody>
          <a:bodyPr lIns="0" tIns="0" rIns="0" bIns="0"/>
          <a:lstStyle/>
          <a:p>
            <a:pPr defTabSz="457200"/>
            <a:endParaRPr lang="en-US">
              <a:solidFill>
                <a:prstClr val="black"/>
              </a:solidFill>
            </a:endParaRPr>
          </a:p>
        </p:txBody>
      </p:sp>
      <p:sp>
        <p:nvSpPr>
          <p:cNvPr id="81940" name="Line 20"/>
          <p:cNvSpPr>
            <a:spLocks noChangeShapeType="1"/>
          </p:cNvSpPr>
          <p:nvPr/>
        </p:nvSpPr>
        <p:spPr bwMode="auto">
          <a:xfrm flipH="1">
            <a:off x="6037531" y="4972050"/>
            <a:ext cx="152400" cy="1588"/>
          </a:xfrm>
          <a:prstGeom prst="line">
            <a:avLst/>
          </a:prstGeom>
          <a:noFill/>
          <a:ln w="25400">
            <a:solidFill>
              <a:schemeClr val="tx1"/>
            </a:solidFill>
            <a:round/>
            <a:headEnd/>
            <a:tailEnd/>
          </a:ln>
        </p:spPr>
        <p:txBody>
          <a:bodyPr lIns="0" tIns="0" rIns="0" bIns="0"/>
          <a:lstStyle/>
          <a:p>
            <a:pPr defTabSz="457200"/>
            <a:endParaRPr lang="en-US">
              <a:solidFill>
                <a:prstClr val="black"/>
              </a:solidFill>
            </a:endParaRPr>
          </a:p>
        </p:txBody>
      </p:sp>
      <p:sp>
        <p:nvSpPr>
          <p:cNvPr id="81941" name="Line 21"/>
          <p:cNvSpPr>
            <a:spLocks noChangeShapeType="1"/>
          </p:cNvSpPr>
          <p:nvPr/>
        </p:nvSpPr>
        <p:spPr bwMode="auto">
          <a:xfrm flipH="1">
            <a:off x="6013719" y="5643563"/>
            <a:ext cx="174625" cy="3175"/>
          </a:xfrm>
          <a:prstGeom prst="line">
            <a:avLst/>
          </a:prstGeom>
          <a:noFill/>
          <a:ln w="25400">
            <a:solidFill>
              <a:schemeClr val="tx1"/>
            </a:solidFill>
            <a:round/>
            <a:headEnd/>
            <a:tailEnd/>
          </a:ln>
        </p:spPr>
        <p:txBody>
          <a:bodyPr lIns="0" tIns="0" rIns="0" bIns="0"/>
          <a:lstStyle/>
          <a:p>
            <a:pPr defTabSz="457200"/>
            <a:endParaRPr lang="en-US">
              <a:solidFill>
                <a:prstClr val="black"/>
              </a:solidFill>
            </a:endParaRPr>
          </a:p>
        </p:txBody>
      </p:sp>
      <p:sp>
        <p:nvSpPr>
          <p:cNvPr id="81942" name="Line 22"/>
          <p:cNvSpPr>
            <a:spLocks noChangeShapeType="1"/>
          </p:cNvSpPr>
          <p:nvPr/>
        </p:nvSpPr>
        <p:spPr bwMode="auto">
          <a:xfrm flipH="1">
            <a:off x="6037531" y="4275138"/>
            <a:ext cx="152400" cy="0"/>
          </a:xfrm>
          <a:prstGeom prst="line">
            <a:avLst/>
          </a:prstGeom>
          <a:noFill/>
          <a:ln w="25400">
            <a:solidFill>
              <a:schemeClr val="tx1"/>
            </a:solidFill>
            <a:round/>
            <a:headEnd/>
            <a:tailEnd/>
          </a:ln>
        </p:spPr>
        <p:txBody>
          <a:bodyPr lIns="0" tIns="0" rIns="0" bIns="0"/>
          <a:lstStyle/>
          <a:p>
            <a:pPr defTabSz="457200"/>
            <a:endParaRPr lang="en-US">
              <a:solidFill>
                <a:prstClr val="black"/>
              </a:solidFill>
            </a:endParaRPr>
          </a:p>
        </p:txBody>
      </p:sp>
      <p:sp>
        <p:nvSpPr>
          <p:cNvPr id="81943" name="Rectangle 23"/>
          <p:cNvSpPr>
            <a:spLocks/>
          </p:cNvSpPr>
          <p:nvPr/>
        </p:nvSpPr>
        <p:spPr bwMode="auto">
          <a:xfrm>
            <a:off x="5499369" y="3455988"/>
            <a:ext cx="673100" cy="431800"/>
          </a:xfrm>
          <a:prstGeom prst="rect">
            <a:avLst/>
          </a:prstGeom>
          <a:noFill/>
          <a:ln w="9525">
            <a:noFill/>
            <a:miter lim="800000"/>
            <a:headEnd/>
            <a:tailEnd/>
          </a:ln>
        </p:spPr>
        <p:txBody>
          <a:bodyPr lIns="38100" tIns="38100" rIns="38100" bIns="38100"/>
          <a:lstStyle/>
          <a:p>
            <a:pPr defTabSz="457200">
              <a:spcBef>
                <a:spcPts val="1200"/>
              </a:spcBef>
            </a:pPr>
            <a:r>
              <a:rPr lang="en-US" sz="2000">
                <a:solidFill>
                  <a:prstClr val="black"/>
                </a:solidFill>
                <a:latin typeface="Comic Sans MS" pitchFamily="66" charset="0"/>
                <a:sym typeface="Comic Sans MS" pitchFamily="66" charset="0"/>
              </a:rPr>
              <a:t>100</a:t>
            </a:r>
          </a:p>
        </p:txBody>
      </p:sp>
      <p:sp>
        <p:nvSpPr>
          <p:cNvPr id="81944" name="Rectangle 24"/>
          <p:cNvSpPr>
            <a:spLocks/>
          </p:cNvSpPr>
          <p:nvPr/>
        </p:nvSpPr>
        <p:spPr bwMode="auto">
          <a:xfrm>
            <a:off x="5634306" y="4797425"/>
            <a:ext cx="673100" cy="431800"/>
          </a:xfrm>
          <a:prstGeom prst="rect">
            <a:avLst/>
          </a:prstGeom>
          <a:noFill/>
          <a:ln w="9525">
            <a:noFill/>
            <a:miter lim="800000"/>
            <a:headEnd/>
            <a:tailEnd/>
          </a:ln>
        </p:spPr>
        <p:txBody>
          <a:bodyPr lIns="38100" tIns="38100" rIns="38100" bIns="38100"/>
          <a:lstStyle/>
          <a:p>
            <a:pPr defTabSz="457200">
              <a:spcBef>
                <a:spcPts val="1200"/>
              </a:spcBef>
            </a:pPr>
            <a:r>
              <a:rPr lang="en-US" sz="2000">
                <a:solidFill>
                  <a:prstClr val="black"/>
                </a:solidFill>
                <a:latin typeface="Comic Sans MS" pitchFamily="66" charset="0"/>
                <a:sym typeface="Comic Sans MS" pitchFamily="66" charset="0"/>
              </a:rPr>
              <a:t>50</a:t>
            </a:r>
          </a:p>
        </p:txBody>
      </p:sp>
      <p:sp>
        <p:nvSpPr>
          <p:cNvPr id="81945" name="Rectangle 25"/>
          <p:cNvSpPr>
            <a:spLocks/>
          </p:cNvSpPr>
          <p:nvPr/>
        </p:nvSpPr>
        <p:spPr bwMode="auto">
          <a:xfrm>
            <a:off x="5786706" y="6122988"/>
            <a:ext cx="673100" cy="431800"/>
          </a:xfrm>
          <a:prstGeom prst="rect">
            <a:avLst/>
          </a:prstGeom>
          <a:noFill/>
          <a:ln w="9525">
            <a:noFill/>
            <a:miter lim="800000"/>
            <a:headEnd/>
            <a:tailEnd/>
          </a:ln>
        </p:spPr>
        <p:txBody>
          <a:bodyPr lIns="38100" tIns="38100" rIns="38100" bIns="38100"/>
          <a:lstStyle/>
          <a:p>
            <a:pPr defTabSz="457200">
              <a:spcBef>
                <a:spcPts val="1200"/>
              </a:spcBef>
            </a:pPr>
            <a:r>
              <a:rPr lang="en-US" sz="2000">
                <a:solidFill>
                  <a:prstClr val="black"/>
                </a:solidFill>
                <a:latin typeface="Comic Sans MS" pitchFamily="66" charset="0"/>
                <a:sym typeface="Comic Sans MS" pitchFamily="66" charset="0"/>
              </a:rPr>
              <a:t>0</a:t>
            </a:r>
          </a:p>
        </p:txBody>
      </p:sp>
      <p:sp>
        <p:nvSpPr>
          <p:cNvPr id="81946" name="Rectangle 26"/>
          <p:cNvSpPr>
            <a:spLocks/>
          </p:cNvSpPr>
          <p:nvPr/>
        </p:nvSpPr>
        <p:spPr bwMode="auto">
          <a:xfrm>
            <a:off x="6459806" y="5999163"/>
            <a:ext cx="1006475" cy="309562"/>
          </a:xfrm>
          <a:prstGeom prst="rect">
            <a:avLst/>
          </a:prstGeom>
          <a:solidFill>
            <a:srgbClr val="99FF33"/>
          </a:solidFill>
          <a:ln w="12700">
            <a:solidFill>
              <a:schemeClr val="tx1"/>
            </a:solidFill>
            <a:miter lim="800000"/>
            <a:headEnd/>
            <a:tailEnd/>
          </a:ln>
        </p:spPr>
        <p:txBody>
          <a:bodyPr wrap="none" lIns="0" tIns="0" rIns="0" bIns="0"/>
          <a:lstStyle/>
          <a:p>
            <a:pPr algn="ctr" defTabSz="457200"/>
            <a:endParaRPr lang="en-US">
              <a:solidFill>
                <a:prstClr val="black"/>
              </a:solidFill>
            </a:endParaRPr>
          </a:p>
        </p:txBody>
      </p:sp>
      <p:sp>
        <p:nvSpPr>
          <p:cNvPr id="81947" name="Line 27"/>
          <p:cNvSpPr>
            <a:spLocks noChangeShapeType="1"/>
          </p:cNvSpPr>
          <p:nvPr/>
        </p:nvSpPr>
        <p:spPr bwMode="auto">
          <a:xfrm>
            <a:off x="6351856" y="6315075"/>
            <a:ext cx="1211263" cy="1588"/>
          </a:xfrm>
          <a:prstGeom prst="line">
            <a:avLst/>
          </a:prstGeom>
          <a:noFill/>
          <a:ln w="50800">
            <a:solidFill>
              <a:schemeClr val="tx1"/>
            </a:solidFill>
            <a:round/>
            <a:headEnd/>
            <a:tailEnd/>
          </a:ln>
        </p:spPr>
        <p:txBody>
          <a:bodyPr lIns="0" tIns="0" rIns="0" bIns="0"/>
          <a:lstStyle/>
          <a:p>
            <a:pPr defTabSz="457200"/>
            <a:endParaRPr lang="en-US">
              <a:solidFill>
                <a:prstClr val="black"/>
              </a:solidFill>
            </a:endParaRPr>
          </a:p>
        </p:txBody>
      </p:sp>
      <p:sp>
        <p:nvSpPr>
          <p:cNvPr id="81948" name="Rectangle 28"/>
          <p:cNvSpPr>
            <a:spLocks/>
          </p:cNvSpPr>
          <p:nvPr/>
        </p:nvSpPr>
        <p:spPr bwMode="auto">
          <a:xfrm>
            <a:off x="4810394" y="3125788"/>
            <a:ext cx="1081087" cy="393700"/>
          </a:xfrm>
          <a:prstGeom prst="rect">
            <a:avLst/>
          </a:prstGeom>
          <a:noFill/>
          <a:ln w="9525">
            <a:noFill/>
            <a:miter lim="800000"/>
            <a:headEnd/>
            <a:tailEnd/>
          </a:ln>
        </p:spPr>
        <p:txBody>
          <a:bodyPr wrap="none" lIns="38100" tIns="38100" rIns="38100" bIns="38100">
            <a:spAutoFit/>
          </a:bodyPr>
          <a:lstStyle/>
          <a:p>
            <a:pPr defTabSz="457200"/>
            <a:r>
              <a:rPr lang="en-US">
                <a:solidFill>
                  <a:prstClr val="black"/>
                </a:solidFill>
                <a:latin typeface="Comic Sans MS" pitchFamily="66" charset="0"/>
                <a:sym typeface="Comic Sans MS" pitchFamily="66" charset="0"/>
              </a:rPr>
              <a:t>% Energy</a:t>
            </a:r>
          </a:p>
        </p:txBody>
      </p:sp>
      <p:sp>
        <p:nvSpPr>
          <p:cNvPr id="81949" name="Rectangle 29"/>
          <p:cNvSpPr>
            <a:spLocks/>
          </p:cNvSpPr>
          <p:nvPr/>
        </p:nvSpPr>
        <p:spPr bwMode="auto">
          <a:xfrm>
            <a:off x="6459806" y="3622675"/>
            <a:ext cx="1006475" cy="725488"/>
          </a:xfrm>
          <a:prstGeom prst="rect">
            <a:avLst/>
          </a:prstGeom>
          <a:solidFill>
            <a:srgbClr val="3333CC"/>
          </a:solidFill>
          <a:ln w="12700">
            <a:solidFill>
              <a:schemeClr val="tx1"/>
            </a:solidFill>
            <a:miter lim="800000"/>
            <a:headEnd/>
            <a:tailEnd/>
          </a:ln>
        </p:spPr>
        <p:txBody>
          <a:bodyPr wrap="none" lIns="0" tIns="0" rIns="0" bIns="0"/>
          <a:lstStyle/>
          <a:p>
            <a:pPr algn="ctr" defTabSz="457200"/>
            <a:endParaRPr lang="en-US">
              <a:solidFill>
                <a:prstClr val="black"/>
              </a:solidFill>
            </a:endParaRPr>
          </a:p>
        </p:txBody>
      </p:sp>
      <p:sp>
        <p:nvSpPr>
          <p:cNvPr id="81950" name="Rectangle 30"/>
          <p:cNvSpPr>
            <a:spLocks/>
          </p:cNvSpPr>
          <p:nvPr/>
        </p:nvSpPr>
        <p:spPr bwMode="auto">
          <a:xfrm>
            <a:off x="6459806" y="4360863"/>
            <a:ext cx="1006475" cy="1644650"/>
          </a:xfrm>
          <a:prstGeom prst="rect">
            <a:avLst/>
          </a:prstGeom>
          <a:solidFill>
            <a:srgbClr val="99FFCC"/>
          </a:solidFill>
          <a:ln w="12700">
            <a:solidFill>
              <a:schemeClr val="tx1"/>
            </a:solidFill>
            <a:miter lim="800000"/>
            <a:headEnd/>
            <a:tailEnd/>
          </a:ln>
        </p:spPr>
        <p:txBody>
          <a:bodyPr wrap="none" lIns="0" tIns="0" rIns="0" bIns="0"/>
          <a:lstStyle/>
          <a:p>
            <a:pPr algn="ctr" defTabSz="457200"/>
            <a:endParaRPr lang="en-US">
              <a:solidFill>
                <a:prstClr val="black"/>
              </a:solidFill>
            </a:endParaRPr>
          </a:p>
        </p:txBody>
      </p:sp>
      <p:sp>
        <p:nvSpPr>
          <p:cNvPr id="81951" name="Rectangle 31"/>
          <p:cNvSpPr>
            <a:spLocks/>
          </p:cNvSpPr>
          <p:nvPr/>
        </p:nvSpPr>
        <p:spPr bwMode="auto">
          <a:xfrm>
            <a:off x="7584659" y="5746750"/>
            <a:ext cx="1001877" cy="723275"/>
          </a:xfrm>
          <a:prstGeom prst="rect">
            <a:avLst/>
          </a:prstGeom>
          <a:noFill/>
          <a:ln w="9525">
            <a:noFill/>
            <a:miter lim="800000"/>
            <a:headEnd/>
            <a:tailEnd/>
          </a:ln>
        </p:spPr>
        <p:txBody>
          <a:bodyPr wrap="none" lIns="38100" tIns="38100" rIns="38100" bIns="38100">
            <a:spAutoFit/>
          </a:bodyPr>
          <a:lstStyle/>
          <a:p>
            <a:pPr defTabSz="457200"/>
            <a:r>
              <a:rPr lang="en-US" sz="1400" dirty="0" smtClean="0">
                <a:solidFill>
                  <a:prstClr val="black"/>
                </a:solidFill>
                <a:latin typeface="Comic Sans MS" pitchFamily="66" charset="0"/>
                <a:sym typeface="Comic Sans MS" pitchFamily="66" charset="0"/>
              </a:rPr>
              <a:t>Fruits</a:t>
            </a:r>
            <a:endParaRPr lang="en-US" dirty="0">
              <a:solidFill>
                <a:prstClr val="black"/>
              </a:solidFill>
              <a:ea typeface="Lucida Grande"/>
              <a:cs typeface="Lucida Grande"/>
              <a:sym typeface="Arial" charset="0"/>
            </a:endParaRPr>
          </a:p>
          <a:p>
            <a:pPr defTabSz="457200"/>
            <a:r>
              <a:rPr lang="en-US" sz="1400" dirty="0">
                <a:solidFill>
                  <a:prstClr val="black"/>
                </a:solidFill>
                <a:latin typeface="Comic Sans MS" pitchFamily="66" charset="0"/>
                <a:sym typeface="Comic Sans MS" pitchFamily="66" charset="0"/>
              </a:rPr>
              <a:t>Vegetables</a:t>
            </a:r>
            <a:endParaRPr lang="en-US" dirty="0">
              <a:solidFill>
                <a:prstClr val="black"/>
              </a:solidFill>
              <a:ea typeface="Lucida Grande"/>
              <a:cs typeface="Lucida Grande"/>
              <a:sym typeface="Arial" charset="0"/>
            </a:endParaRPr>
          </a:p>
          <a:p>
            <a:pPr defTabSz="457200"/>
            <a:r>
              <a:rPr lang="en-US" sz="1400" dirty="0">
                <a:solidFill>
                  <a:prstClr val="black"/>
                </a:solidFill>
                <a:latin typeface="Comic Sans MS" pitchFamily="66" charset="0"/>
                <a:sym typeface="Comic Sans MS" pitchFamily="66" charset="0"/>
              </a:rPr>
              <a:t>Beans</a:t>
            </a:r>
          </a:p>
        </p:txBody>
      </p:sp>
      <p:sp>
        <p:nvSpPr>
          <p:cNvPr id="81952" name="Rectangle 32"/>
          <p:cNvSpPr>
            <a:spLocks/>
          </p:cNvSpPr>
          <p:nvPr/>
        </p:nvSpPr>
        <p:spPr bwMode="auto">
          <a:xfrm>
            <a:off x="7571443" y="4794250"/>
            <a:ext cx="725488" cy="800100"/>
          </a:xfrm>
          <a:prstGeom prst="rect">
            <a:avLst/>
          </a:prstGeom>
          <a:noFill/>
          <a:ln w="9525">
            <a:noFill/>
            <a:miter lim="800000"/>
            <a:headEnd/>
            <a:tailEnd/>
          </a:ln>
        </p:spPr>
        <p:txBody>
          <a:bodyPr wrap="none" lIns="38100" tIns="38100" rIns="38100" bIns="38100">
            <a:spAutoFit/>
          </a:bodyPr>
          <a:lstStyle/>
          <a:p>
            <a:pPr defTabSz="457200"/>
            <a:r>
              <a:rPr lang="en-US" sz="1400">
                <a:solidFill>
                  <a:prstClr val="black"/>
                </a:solidFill>
                <a:latin typeface="Comic Sans MS" pitchFamily="66" charset="0"/>
                <a:sym typeface="Comic Sans MS" pitchFamily="66" charset="0"/>
              </a:rPr>
              <a:t>Meat</a:t>
            </a:r>
            <a:endParaRPr lang="en-US">
              <a:solidFill>
                <a:prstClr val="black"/>
              </a:solidFill>
              <a:ea typeface="Lucida Grande"/>
              <a:cs typeface="Lucida Grande"/>
              <a:sym typeface="Arial" charset="0"/>
            </a:endParaRPr>
          </a:p>
          <a:p>
            <a:pPr defTabSz="457200"/>
            <a:r>
              <a:rPr lang="en-US" sz="1400">
                <a:solidFill>
                  <a:prstClr val="black"/>
                </a:solidFill>
                <a:latin typeface="Comic Sans MS" pitchFamily="66" charset="0"/>
                <a:sym typeface="Comic Sans MS" pitchFamily="66" charset="0"/>
              </a:rPr>
              <a:t>Chicken</a:t>
            </a:r>
            <a:endParaRPr lang="en-US">
              <a:solidFill>
                <a:prstClr val="black"/>
              </a:solidFill>
              <a:ea typeface="Lucida Grande"/>
              <a:cs typeface="Lucida Grande"/>
              <a:sym typeface="Arial" charset="0"/>
            </a:endParaRPr>
          </a:p>
          <a:p>
            <a:pPr defTabSz="457200"/>
            <a:r>
              <a:rPr lang="en-US" sz="1400">
                <a:solidFill>
                  <a:prstClr val="black"/>
                </a:solidFill>
                <a:latin typeface="Comic Sans MS" pitchFamily="66" charset="0"/>
                <a:sym typeface="Comic Sans MS" pitchFamily="66" charset="0"/>
              </a:rPr>
              <a:t>Fish</a:t>
            </a:r>
          </a:p>
        </p:txBody>
      </p:sp>
      <p:sp>
        <p:nvSpPr>
          <p:cNvPr id="81953" name="Rectangle 33"/>
          <p:cNvSpPr>
            <a:spLocks/>
          </p:cNvSpPr>
          <p:nvPr/>
        </p:nvSpPr>
        <p:spPr bwMode="auto">
          <a:xfrm>
            <a:off x="7533343" y="3471863"/>
            <a:ext cx="1503153" cy="1154162"/>
          </a:xfrm>
          <a:prstGeom prst="rect">
            <a:avLst/>
          </a:prstGeom>
          <a:noFill/>
          <a:ln w="9525">
            <a:noFill/>
            <a:miter lim="800000"/>
            <a:headEnd/>
            <a:tailEnd/>
          </a:ln>
        </p:spPr>
        <p:txBody>
          <a:bodyPr wrap="none" lIns="38100" tIns="38100" rIns="38100" bIns="38100">
            <a:spAutoFit/>
          </a:bodyPr>
          <a:lstStyle/>
          <a:p>
            <a:pPr defTabSz="457200"/>
            <a:r>
              <a:rPr lang="en-US" sz="1400" dirty="0">
                <a:solidFill>
                  <a:prstClr val="black"/>
                </a:solidFill>
                <a:latin typeface="Comic Sans MS" pitchFamily="66" charset="0"/>
                <a:sym typeface="Comic Sans MS" pitchFamily="66" charset="0"/>
              </a:rPr>
              <a:t>Grain</a:t>
            </a:r>
            <a:endParaRPr lang="en-US" dirty="0">
              <a:solidFill>
                <a:prstClr val="black"/>
              </a:solidFill>
              <a:ea typeface="Lucida Grande"/>
              <a:cs typeface="Lucida Grande"/>
              <a:sym typeface="Arial" charset="0"/>
            </a:endParaRPr>
          </a:p>
          <a:p>
            <a:pPr defTabSz="457200"/>
            <a:r>
              <a:rPr lang="en-US" sz="1400" dirty="0">
                <a:solidFill>
                  <a:prstClr val="black"/>
                </a:solidFill>
                <a:latin typeface="Comic Sans MS" pitchFamily="66" charset="0"/>
                <a:sym typeface="Comic Sans MS" pitchFamily="66" charset="0"/>
              </a:rPr>
              <a:t>Milk/-products</a:t>
            </a:r>
            <a:endParaRPr lang="en-US" dirty="0">
              <a:solidFill>
                <a:prstClr val="black"/>
              </a:solidFill>
              <a:ea typeface="Lucida Grande"/>
              <a:cs typeface="Lucida Grande"/>
              <a:sym typeface="Arial" charset="0"/>
            </a:endParaRPr>
          </a:p>
          <a:p>
            <a:pPr defTabSz="457200"/>
            <a:r>
              <a:rPr lang="en-US" sz="1400" dirty="0">
                <a:solidFill>
                  <a:prstClr val="black"/>
                </a:solidFill>
                <a:latin typeface="Comic Sans MS" pitchFamily="66" charset="0"/>
                <a:sym typeface="Comic Sans MS" pitchFamily="66" charset="0"/>
              </a:rPr>
              <a:t>Isolated Carbs</a:t>
            </a:r>
            <a:endParaRPr lang="en-US" dirty="0">
              <a:solidFill>
                <a:prstClr val="black"/>
              </a:solidFill>
              <a:ea typeface="Lucida Grande"/>
              <a:cs typeface="Lucida Grande"/>
              <a:sym typeface="Arial" charset="0"/>
            </a:endParaRPr>
          </a:p>
          <a:p>
            <a:pPr defTabSz="457200"/>
            <a:r>
              <a:rPr lang="en-US" sz="1400" dirty="0">
                <a:solidFill>
                  <a:prstClr val="black"/>
                </a:solidFill>
                <a:latin typeface="Comic Sans MS" pitchFamily="66" charset="0"/>
                <a:sym typeface="Comic Sans MS" pitchFamily="66" charset="0"/>
              </a:rPr>
              <a:t>Isolated Fat/Oil</a:t>
            </a:r>
            <a:br>
              <a:rPr lang="en-US" sz="1400" dirty="0">
                <a:solidFill>
                  <a:prstClr val="black"/>
                </a:solidFill>
                <a:latin typeface="Comic Sans MS" pitchFamily="66" charset="0"/>
                <a:sym typeface="Comic Sans MS" pitchFamily="66" charset="0"/>
              </a:rPr>
            </a:br>
            <a:r>
              <a:rPr lang="en-US" sz="1400" dirty="0">
                <a:solidFill>
                  <a:prstClr val="black"/>
                </a:solidFill>
                <a:latin typeface="Comic Sans MS" pitchFamily="66" charset="0"/>
                <a:sym typeface="Comic Sans MS" pitchFamily="66" charset="0"/>
              </a:rPr>
              <a:t>Alcohol</a:t>
            </a:r>
          </a:p>
        </p:txBody>
      </p:sp>
      <p:sp>
        <p:nvSpPr>
          <p:cNvPr id="81954" name="Rectangle 34"/>
          <p:cNvSpPr>
            <a:spLocks/>
          </p:cNvSpPr>
          <p:nvPr/>
        </p:nvSpPr>
        <p:spPr bwMode="auto">
          <a:xfrm>
            <a:off x="1273107" y="2538497"/>
            <a:ext cx="2148024" cy="507831"/>
          </a:xfrm>
          <a:prstGeom prst="rect">
            <a:avLst/>
          </a:prstGeom>
          <a:solidFill>
            <a:srgbClr val="CCFFCC"/>
          </a:solidFill>
          <a:ln>
            <a:headEnd/>
            <a:tailEnd/>
          </a:ln>
        </p:spPr>
        <p:style>
          <a:lnRef idx="0">
            <a:schemeClr val="accent3"/>
          </a:lnRef>
          <a:fillRef idx="3">
            <a:schemeClr val="accent3"/>
          </a:fillRef>
          <a:effectRef idx="3">
            <a:schemeClr val="accent3"/>
          </a:effectRef>
          <a:fontRef idx="minor">
            <a:schemeClr val="lt1"/>
          </a:fontRef>
        </p:style>
        <p:txBody>
          <a:bodyPr wrap="none" lIns="38100" tIns="38100" rIns="38100" bIns="38100" anchor="ctr">
            <a:spAutoFit/>
          </a:bodyPr>
          <a:lstStyle/>
          <a:p>
            <a:pPr algn="ctr" defTabSz="457200"/>
            <a:r>
              <a:rPr lang="en-US" sz="1400" dirty="0">
                <a:solidFill>
                  <a:prstClr val="black"/>
                </a:solidFill>
                <a:latin typeface="Comic Sans MS" pitchFamily="66" charset="0"/>
                <a:sym typeface="Comic Sans MS" pitchFamily="66" charset="0"/>
              </a:rPr>
              <a:t>1.200.000 Generations </a:t>
            </a:r>
            <a:br>
              <a:rPr lang="en-US" sz="1400" dirty="0">
                <a:solidFill>
                  <a:prstClr val="black"/>
                </a:solidFill>
                <a:latin typeface="Comic Sans MS" pitchFamily="66" charset="0"/>
                <a:sym typeface="Comic Sans MS" pitchFamily="66" charset="0"/>
              </a:rPr>
            </a:br>
            <a:r>
              <a:rPr lang="en-US" sz="1400" dirty="0">
                <a:solidFill>
                  <a:prstClr val="black"/>
                </a:solidFill>
                <a:latin typeface="Comic Sans MS" pitchFamily="66" charset="0"/>
                <a:sym typeface="Comic Sans MS" pitchFamily="66" charset="0"/>
              </a:rPr>
              <a:t>between </a:t>
            </a:r>
            <a:r>
              <a:rPr lang="en-US" sz="1400" dirty="0">
                <a:solidFill>
                  <a:srgbClr val="FF0000"/>
                </a:solidFill>
                <a:latin typeface="Comic Sans MS" pitchFamily="66" charset="0"/>
                <a:sym typeface="Comic Sans MS" pitchFamily="66" charset="0"/>
              </a:rPr>
              <a:t>feast en famine</a:t>
            </a:r>
          </a:p>
        </p:txBody>
      </p:sp>
      <p:sp>
        <p:nvSpPr>
          <p:cNvPr id="81955" name="Rectangle 35"/>
          <p:cNvSpPr>
            <a:spLocks/>
          </p:cNvSpPr>
          <p:nvPr/>
        </p:nvSpPr>
        <p:spPr bwMode="auto">
          <a:xfrm>
            <a:off x="1649413" y="2097088"/>
            <a:ext cx="1431925" cy="368300"/>
          </a:xfrm>
          <a:prstGeom prst="rect">
            <a:avLst/>
          </a:prstGeom>
          <a:solidFill>
            <a:srgbClr val="CCFFCC"/>
          </a:solidFill>
          <a:ln w="9525">
            <a:noFill/>
            <a:miter lim="800000"/>
            <a:headEnd/>
            <a:tailEnd/>
          </a:ln>
        </p:spPr>
        <p:txBody>
          <a:bodyPr wrap="none" lIns="38100" tIns="38100" rIns="38100" bIns="38100">
            <a:spAutoFit/>
          </a:bodyPr>
          <a:lstStyle/>
          <a:p>
            <a:pPr algn="ctr" defTabSz="457200"/>
            <a:r>
              <a:rPr lang="en-US" sz="1600">
                <a:solidFill>
                  <a:prstClr val="black"/>
                </a:solidFill>
                <a:latin typeface="Comic Sans MS" pitchFamily="66" charset="0"/>
                <a:sym typeface="Comic Sans MS" pitchFamily="66" charset="0"/>
              </a:rPr>
              <a:t>Paleolithic era</a:t>
            </a:r>
          </a:p>
        </p:txBody>
      </p:sp>
      <p:sp>
        <p:nvSpPr>
          <p:cNvPr id="81956" name="Rectangle 36"/>
          <p:cNvSpPr>
            <a:spLocks/>
          </p:cNvSpPr>
          <p:nvPr/>
        </p:nvSpPr>
        <p:spPr bwMode="auto">
          <a:xfrm>
            <a:off x="6053866" y="2538496"/>
            <a:ext cx="1758494" cy="507831"/>
          </a:xfrm>
          <a:prstGeom prst="rect">
            <a:avLst/>
          </a:prstGeom>
          <a:solidFill>
            <a:srgbClr val="66FF66"/>
          </a:solidFill>
          <a:ln>
            <a:headEnd/>
            <a:tailEnd/>
          </a:ln>
        </p:spPr>
        <p:style>
          <a:lnRef idx="0">
            <a:schemeClr val="accent5"/>
          </a:lnRef>
          <a:fillRef idx="3">
            <a:schemeClr val="accent5"/>
          </a:fillRef>
          <a:effectRef idx="3">
            <a:schemeClr val="accent5"/>
          </a:effectRef>
          <a:fontRef idx="minor">
            <a:schemeClr val="lt1"/>
          </a:fontRef>
        </p:style>
        <p:txBody>
          <a:bodyPr wrap="none" lIns="38100" tIns="38100" rIns="38100" bIns="38100" anchor="ctr">
            <a:spAutoFit/>
          </a:bodyPr>
          <a:lstStyle/>
          <a:p>
            <a:pPr algn="ctr" defTabSz="457200"/>
            <a:r>
              <a:rPr lang="en-US" sz="1400" dirty="0" smtClean="0">
                <a:solidFill>
                  <a:prstClr val="black"/>
                </a:solidFill>
                <a:latin typeface="Comic Sans MS" pitchFamily="66" charset="0"/>
                <a:sym typeface="Comic Sans MS" pitchFamily="66" charset="0"/>
              </a:rPr>
              <a:t>3-4 </a:t>
            </a:r>
            <a:r>
              <a:rPr lang="en-US" sz="1400" dirty="0">
                <a:solidFill>
                  <a:prstClr val="black"/>
                </a:solidFill>
                <a:latin typeface="Comic Sans MS" pitchFamily="66" charset="0"/>
                <a:sym typeface="Comic Sans MS" pitchFamily="66" charset="0"/>
              </a:rPr>
              <a:t>Generations </a:t>
            </a:r>
            <a:br>
              <a:rPr lang="en-US" sz="1400" dirty="0">
                <a:solidFill>
                  <a:prstClr val="black"/>
                </a:solidFill>
                <a:latin typeface="Comic Sans MS" pitchFamily="66" charset="0"/>
                <a:sym typeface="Comic Sans MS" pitchFamily="66" charset="0"/>
              </a:rPr>
            </a:br>
            <a:r>
              <a:rPr lang="en-US" sz="1400" dirty="0">
                <a:solidFill>
                  <a:prstClr val="black"/>
                </a:solidFill>
                <a:latin typeface="Comic Sans MS" pitchFamily="66" charset="0"/>
                <a:sym typeface="Comic Sans MS" pitchFamily="66" charset="0"/>
              </a:rPr>
              <a:t>in </a:t>
            </a:r>
            <a:r>
              <a:rPr lang="en-US" sz="1400" dirty="0">
                <a:solidFill>
                  <a:srgbClr val="FF0000"/>
                </a:solidFill>
                <a:latin typeface="Comic Sans MS" pitchFamily="66" charset="0"/>
                <a:sym typeface="Comic Sans MS" pitchFamily="66" charset="0"/>
              </a:rPr>
              <a:t>energy abundance</a:t>
            </a:r>
          </a:p>
        </p:txBody>
      </p:sp>
      <p:sp>
        <p:nvSpPr>
          <p:cNvPr id="81957" name="Rectangle 37"/>
          <p:cNvSpPr>
            <a:spLocks/>
          </p:cNvSpPr>
          <p:nvPr/>
        </p:nvSpPr>
        <p:spPr bwMode="auto">
          <a:xfrm>
            <a:off x="6178744" y="2098675"/>
            <a:ext cx="1433512" cy="368300"/>
          </a:xfrm>
          <a:prstGeom prst="rect">
            <a:avLst/>
          </a:prstGeom>
          <a:solidFill>
            <a:srgbClr val="66FF66"/>
          </a:solidFill>
          <a:ln w="9525">
            <a:noFill/>
            <a:miter lim="800000"/>
            <a:headEnd/>
            <a:tailEnd/>
          </a:ln>
        </p:spPr>
        <p:txBody>
          <a:bodyPr wrap="none" lIns="38100" tIns="38100" rIns="38100" bIns="38100">
            <a:spAutoFit/>
          </a:bodyPr>
          <a:lstStyle/>
          <a:p>
            <a:pPr defTabSz="457200"/>
            <a:r>
              <a:rPr lang="en-US" sz="1600">
                <a:solidFill>
                  <a:prstClr val="black"/>
                </a:solidFill>
                <a:latin typeface="Comic Sans MS" pitchFamily="66" charset="0"/>
                <a:sym typeface="Comic Sans MS" pitchFamily="66" charset="0"/>
              </a:rPr>
              <a:t>Modern Times</a:t>
            </a:r>
          </a:p>
        </p:txBody>
      </p:sp>
      <p:pic>
        <p:nvPicPr>
          <p:cNvPr id="23591" name="Picture 39"/>
          <p:cNvPicPr>
            <a:picLocks noChangeAspect="1" noChangeArrowheads="1"/>
          </p:cNvPicPr>
          <p:nvPr/>
        </p:nvPicPr>
        <p:blipFill>
          <a:blip r:embed="rId2"/>
          <a:srcRect/>
          <a:stretch>
            <a:fillRect/>
          </a:stretch>
        </p:blipFill>
        <p:spPr bwMode="auto">
          <a:xfrm>
            <a:off x="1627188" y="1030288"/>
            <a:ext cx="1498600" cy="984250"/>
          </a:xfrm>
          <a:prstGeom prst="rect">
            <a:avLst/>
          </a:prstGeom>
          <a:noFill/>
          <a:ln w="9525" cap="flat">
            <a:noFill/>
            <a:round/>
            <a:headEnd/>
            <a:tailEnd/>
          </a:ln>
          <a:effectLst>
            <a:outerShdw blurRad="50800" dist="50800" dir="8100000" algn="ctr" rotWithShape="0">
              <a:srgbClr val="7D7D7D">
                <a:alpha val="64999"/>
              </a:srgbClr>
            </a:outerShdw>
          </a:effectLst>
        </p:spPr>
      </p:pic>
      <p:sp>
        <p:nvSpPr>
          <p:cNvPr id="81960" name="Rectangle 40"/>
          <p:cNvSpPr>
            <a:spLocks noGrp="1" noChangeArrowheads="1"/>
          </p:cNvSpPr>
          <p:nvPr>
            <p:ph type="title"/>
          </p:nvPr>
        </p:nvSpPr>
        <p:spPr bwMode="auto">
          <a:xfrm>
            <a:off x="500063" y="0"/>
            <a:ext cx="8229600" cy="1143000"/>
          </a:xfrm>
          <a:noFill/>
          <a:ln>
            <a:miter lim="800000"/>
            <a:headEnd/>
            <a:tailEnd/>
          </a:ln>
        </p:spPr>
        <p:txBody>
          <a:bodyPr wrap="square" lIns="38100" tIns="38100" rIns="38100" bIns="38100" numCol="1" anchor="ctr" anchorCtr="0" compatLnSpc="1">
            <a:prstTxWarp prst="textNoShape">
              <a:avLst/>
            </a:prstTxWarp>
            <a:normAutofit/>
          </a:bodyPr>
          <a:lstStyle/>
          <a:p>
            <a:pPr eaLnBrk="1" hangingPunct="1"/>
            <a:r>
              <a:rPr lang="en-US" sz="2800" dirty="0" smtClean="0"/>
              <a:t>Our “</a:t>
            </a:r>
            <a:r>
              <a:rPr lang="en-US" sz="2800" dirty="0" err="1" smtClean="0"/>
              <a:t>paleolithic</a:t>
            </a:r>
            <a:r>
              <a:rPr lang="en-US" sz="2800" dirty="0" smtClean="0"/>
              <a:t>” ‘hunter-gatherer’ genes + modern diets</a:t>
            </a:r>
          </a:p>
        </p:txBody>
      </p:sp>
      <p:sp>
        <p:nvSpPr>
          <p:cNvPr id="23594" name="Rectangle 42"/>
          <p:cNvSpPr>
            <a:spLocks/>
          </p:cNvSpPr>
          <p:nvPr/>
        </p:nvSpPr>
        <p:spPr bwMode="auto">
          <a:xfrm>
            <a:off x="683568" y="6405563"/>
            <a:ext cx="3087384" cy="353943"/>
          </a:xfrm>
          <a:prstGeom prst="rect">
            <a:avLst/>
          </a:prstGeom>
          <a:noFill/>
          <a:ln w="9525">
            <a:noFill/>
            <a:miter lim="800000"/>
            <a:headEnd/>
            <a:tailEnd/>
          </a:ln>
        </p:spPr>
        <p:txBody>
          <a:bodyPr wrap="none" lIns="38100" tIns="38100" rIns="38100" bIns="38100">
            <a:spAutoFit/>
          </a:bodyPr>
          <a:lstStyle/>
          <a:p>
            <a:pPr defTabSz="457200"/>
            <a:r>
              <a:rPr lang="en-US" dirty="0" smtClean="0">
                <a:solidFill>
                  <a:srgbClr val="FF0000"/>
                </a:solidFill>
                <a:latin typeface="Comic Sans MS" pitchFamily="66" charset="0"/>
                <a:sym typeface="Comic Sans MS" pitchFamily="66" charset="0"/>
              </a:rPr>
              <a:t>Real Foods  with ‘challenges’</a:t>
            </a:r>
            <a:endParaRPr lang="en-US" dirty="0">
              <a:solidFill>
                <a:srgbClr val="FF0000"/>
              </a:solidFill>
              <a:latin typeface="Comic Sans MS" pitchFamily="66" charset="0"/>
              <a:sym typeface="Comic Sans MS" pitchFamily="66" charset="0"/>
            </a:endParaRPr>
          </a:p>
        </p:txBody>
      </p:sp>
      <p:sp>
        <p:nvSpPr>
          <p:cNvPr id="23595" name="Rectangle 43"/>
          <p:cNvSpPr>
            <a:spLocks/>
          </p:cNvSpPr>
          <p:nvPr/>
        </p:nvSpPr>
        <p:spPr bwMode="auto">
          <a:xfrm>
            <a:off x="4499992" y="6405563"/>
            <a:ext cx="4586192" cy="353943"/>
          </a:xfrm>
          <a:prstGeom prst="rect">
            <a:avLst/>
          </a:prstGeom>
          <a:noFill/>
          <a:ln w="9525">
            <a:noFill/>
            <a:miter lim="800000"/>
            <a:headEnd/>
            <a:tailEnd/>
          </a:ln>
        </p:spPr>
        <p:txBody>
          <a:bodyPr wrap="none" lIns="38100" tIns="38100" rIns="38100" bIns="38100">
            <a:spAutoFit/>
          </a:bodyPr>
          <a:lstStyle/>
          <a:p>
            <a:pPr defTabSz="457200"/>
            <a:r>
              <a:rPr lang="en-US" dirty="0">
                <a:solidFill>
                  <a:srgbClr val="3333CC"/>
                </a:solidFill>
                <a:latin typeface="Comic Sans MS" pitchFamily="66" charset="0"/>
                <a:sym typeface="Comic Sans MS" pitchFamily="66" charset="0"/>
              </a:rPr>
              <a:t>“</a:t>
            </a:r>
            <a:r>
              <a:rPr lang="en-US" dirty="0" smtClean="0">
                <a:solidFill>
                  <a:srgbClr val="3333CC"/>
                </a:solidFill>
                <a:latin typeface="Comic Sans MS" pitchFamily="66" charset="0"/>
                <a:sym typeface="Comic Sans MS" pitchFamily="66" charset="0"/>
              </a:rPr>
              <a:t>Safe, processed” foods </a:t>
            </a:r>
            <a:r>
              <a:rPr lang="en-US" dirty="0">
                <a:solidFill>
                  <a:srgbClr val="3333CC"/>
                </a:solidFill>
                <a:latin typeface="Comic Sans MS" pitchFamily="66" charset="0"/>
                <a:sym typeface="Comic Sans MS" pitchFamily="66" charset="0"/>
              </a:rPr>
              <a:t>= Less challenges</a:t>
            </a:r>
          </a:p>
        </p:txBody>
      </p:sp>
      <p:pic>
        <p:nvPicPr>
          <p:cNvPr id="45" name="Afbeelding 1" descr="524322_385829601460912_156711137706094_1121473_1783798872_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7864" y="922352"/>
            <a:ext cx="2301357" cy="1200122"/>
          </a:xfrm>
          <a:prstGeom prst="rect">
            <a:avLst/>
          </a:prstGeom>
          <a:ln>
            <a:noFill/>
          </a:ln>
          <a:effectLst>
            <a:outerShdw blurRad="292100" dist="139700" dir="2700000" algn="tl" rotWithShape="0">
              <a:srgbClr val="333333">
                <a:alpha val="65000"/>
              </a:srgbClr>
            </a:outerShdw>
          </a:effectLst>
        </p:spPr>
      </p:pic>
      <p:pic>
        <p:nvPicPr>
          <p:cNvPr id="37890" name="Picture 2" descr="http://www.med-health.net/images/10404920/image0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55015" y="840740"/>
            <a:ext cx="2080971" cy="1173798"/>
          </a:xfrm>
          <a:prstGeom prst="rect">
            <a:avLst/>
          </a:prstGeom>
          <a:noFill/>
          <a:ln w="9525" cap="flat">
            <a:noFill/>
            <a:round/>
            <a:headEnd/>
            <a:tailEnd/>
          </a:ln>
          <a:effectLst>
            <a:outerShdw blurRad="50800" dist="50800" dir="8100000" algn="ctr" rotWithShape="0">
              <a:srgbClr val="7D7D7D">
                <a:alpha val="64999"/>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41088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3594"/>
                                        </p:tgtEl>
                                        <p:attrNameLst>
                                          <p:attrName>style.visibility</p:attrName>
                                        </p:attrNameLst>
                                      </p:cBhvr>
                                      <p:to>
                                        <p:strVal val="visible"/>
                                      </p:to>
                                    </p:set>
                                  </p:childTnLst>
                                </p:cTn>
                              </p:par>
                            </p:childTnLst>
                          </p:cTn>
                        </p:par>
                        <p:par>
                          <p:cTn id="7" fill="hold">
                            <p:stCondLst>
                              <p:cond delay="500"/>
                            </p:stCondLst>
                            <p:childTnLst>
                              <p:par>
                                <p:cTn id="8" presetID="0" presetClass="entr" presetSubtype="0" fill="hold" grpId="0" nodeType="afterEffect">
                                  <p:stCondLst>
                                    <p:cond delay="500"/>
                                  </p:stCondLst>
                                  <p:childTnLst>
                                    <p:set>
                                      <p:cBhvr>
                                        <p:cTn id="9" dur="1" fill="hold">
                                          <p:stCondLst>
                                            <p:cond delay="499"/>
                                          </p:stCondLst>
                                        </p:cTn>
                                        <p:tgtEl>
                                          <p:spTgt spid="235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94" grpId="0" autoUpdateAnimBg="0"/>
      <p:bldP spid="23595" grpId="0" autoUpdateAnimBg="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10371</TotalTime>
  <Words>3478</Words>
  <Application>Microsoft Macintosh PowerPoint</Application>
  <PresentationFormat>On-screen Show (4:3)</PresentationFormat>
  <Paragraphs>236</Paragraphs>
  <Slides>44</Slides>
  <Notes>20</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2</vt:i4>
      </vt:variant>
      <vt:variant>
        <vt:lpstr>Slide Titles</vt:lpstr>
      </vt:variant>
      <vt:variant>
        <vt:i4>44</vt:i4>
      </vt:variant>
    </vt:vector>
  </HeadingPairs>
  <TitlesOfParts>
    <vt:vector size="62" baseType="lpstr">
      <vt:lpstr>Arial Unicode MS</vt:lpstr>
      <vt:lpstr>Calibri</vt:lpstr>
      <vt:lpstr>Calibri Light</vt:lpstr>
      <vt:lpstr>Comic Sans MS</vt:lpstr>
      <vt:lpstr>Gill Sans</vt:lpstr>
      <vt:lpstr>Lucida Grande</vt:lpstr>
      <vt:lpstr>ＭＳ Ｐゴシック</vt:lpstr>
      <vt:lpstr>msgothic</vt:lpstr>
      <vt:lpstr>Symbol</vt:lpstr>
      <vt:lpstr>Times</vt:lpstr>
      <vt:lpstr>Wingdings</vt:lpstr>
      <vt:lpstr>ヒラギノ角ゴ Pro W3</vt:lpstr>
      <vt:lpstr>ヒラギノ角ゴ ProN W3</vt:lpstr>
      <vt:lpstr>新細明體</vt:lpstr>
      <vt:lpstr>Arial</vt:lpstr>
      <vt:lpstr>Office Theme</vt:lpstr>
      <vt:lpstr>Micrografx Windows Draw 6.0 Drawing</vt:lpstr>
      <vt:lpstr>Document</vt:lpstr>
      <vt:lpstr>     We are what we eat – insights from nutrigenomics research to understand how diet is shaping our health </vt:lpstr>
      <vt:lpstr>You can not change your genes but…. You are what you eat, have eaten, host &amp; how you lived</vt:lpstr>
      <vt:lpstr>Can we blame our genes? Genes + Nutrition =&gt; Phenotype</vt:lpstr>
      <vt:lpstr>“Our genes are not our destiny” Huge impact of environment and lifestyle on complex genetic diseases </vt:lpstr>
      <vt:lpstr>Our genes</vt:lpstr>
      <vt:lpstr>The mechanisms that explain everything </vt:lpstr>
      <vt:lpstr>“We are what we eat, have eaten and what we host” 4Rs: Received, Recorded, Remembered &amp; Revealed</vt:lpstr>
      <vt:lpstr>“You are what you eat, have eaten &amp; host”</vt:lpstr>
      <vt:lpstr>Our “paleolithic” ‘hunter-gatherer’ genes + modern diets</vt:lpstr>
      <vt:lpstr>‘No pain No gain’ We can’t change our genes but can improve the accessibility  of the genome leading to improved resilience</vt:lpstr>
      <vt:lpstr>What do we know about the mechanisms? Healthy food (pattern)s have a large impact on our gene expression &amp; phenotype</vt:lpstr>
      <vt:lpstr>Understanding Nutrition How nutrients fine-tune the use of our genome potential</vt:lpstr>
      <vt:lpstr>Biological systems multi-omics</vt:lpstr>
      <vt:lpstr>Fish-oil supplementation leads to anti-inflammatory gene expression profiles in human blood mononuclear cells</vt:lpstr>
      <vt:lpstr>‘Obese-linked’ pro-inflammatory  gene expression profile by SFAs</vt:lpstr>
      <vt:lpstr>From local problems to systemic diseases – the contribution of the gut (microbiome)  </vt:lpstr>
      <vt:lpstr>Feed your gut (microbiome)</vt:lpstr>
      <vt:lpstr>Mechanisms of signaling from the gut microbiota to the host</vt:lpstr>
      <vt:lpstr>Adaptive response to a switch from high starch to high sat. fat diet in the mouse small intestine</vt:lpstr>
      <vt:lpstr>Different diets induce different gut phenotypes </vt:lpstr>
      <vt:lpstr>High sat. fat diets induce obesity &amp; development of NAFLD =&gt; enhanced overflow of dietary sat. fat to the ileum  and remodelling of gut microbiota</vt:lpstr>
      <vt:lpstr>Inflammatory mechanisms of food components</vt:lpstr>
      <vt:lpstr>Context is important  How microbiota may facilitate heme-induced compensatory hyperproliferation in the colon</vt:lpstr>
      <vt:lpstr>Anti-inflammatory effects of plant food components</vt:lpstr>
      <vt:lpstr>What is a healthy diet? "Eat food, not too much, mostly plants"</vt:lpstr>
      <vt:lpstr>Resistant starch leads to changes in the microbiome &amp; related host responses in the proximal colon of male pigs</vt:lpstr>
      <vt:lpstr>Resistant starch in pigs: Increased bacteroidetes &amp; plasma SCFAs</vt:lpstr>
      <vt:lpstr>Effects of resistant starch on colonic gene expression positively enriched gene sets (TCA cycle or lipid metabolism)  negatively enriched gene sets (adaptive or innate immune response)</vt:lpstr>
      <vt:lpstr>Resistant starch induces catabolic but suppresses immune and cell division pathways and changes the microbiome in the proximal colon of male pigs</vt:lpstr>
      <vt:lpstr>Role of dietary fibres on gut function in mice</vt:lpstr>
      <vt:lpstr>Integration of epithelial cell gene expression with luminal microbiota composition</vt:lpstr>
      <vt:lpstr>Biological processes regulated by dietary fibers</vt:lpstr>
      <vt:lpstr>Pparg targets</vt:lpstr>
      <vt:lpstr>Interactions between the diet &amp; the gut microbiota dictate the production of short-chain fatty acids</vt:lpstr>
      <vt:lpstr>Role of dietary fibres in the colon</vt:lpstr>
      <vt:lpstr>The most powerful trigger  next to exercise is ‘eating less’</vt:lpstr>
      <vt:lpstr>Diets and aging strongly impact  the intestine &amp; its microbiota (here colon)</vt:lpstr>
      <vt:lpstr>Aging and different energy intake have a strong impact on colonic microbiota</vt:lpstr>
      <vt:lpstr>We have to understand better the molecular mechanisms of how gradients are sensed and how they regulate immune-metabolic capacity of the gut-liver axis</vt:lpstr>
      <vt:lpstr>Future Perspective:  Stratification and precision treatments Identification and personalized treatments of patients at risk for developing  type 2 diabetes based on their microbiota</vt:lpstr>
      <vt:lpstr>Modulation of gut bacterial diversity with a food approach to prevent type 2 diabetes</vt:lpstr>
      <vt:lpstr>Target the gut to target the liver &amp;  improve metabolic health</vt:lpstr>
      <vt:lpstr>We are what we fed them…?</vt:lpstr>
      <vt:lpstr>Nutrigenomics enables us</vt:lpstr>
    </vt:vector>
  </TitlesOfParts>
  <Company>NBI</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Correlations:  intestinal content vs scrapings</dc:title>
  <dc:creator>Britt Blokker (IFR)</dc:creator>
  <cp:lastModifiedBy>Michael Muller (MED)</cp:lastModifiedBy>
  <cp:revision>156</cp:revision>
  <dcterms:created xsi:type="dcterms:W3CDTF">2015-12-17T17:03:55Z</dcterms:created>
  <dcterms:modified xsi:type="dcterms:W3CDTF">2017-01-25T09:43:02Z</dcterms:modified>
</cp:coreProperties>
</file>